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1"/>
  </p:notesMasterIdLst>
  <p:sldIdLst>
    <p:sldId id="256" r:id="rId2"/>
    <p:sldId id="268" r:id="rId3"/>
    <p:sldId id="257" r:id="rId4"/>
    <p:sldId id="258" r:id="rId5"/>
    <p:sldId id="261" r:id="rId6"/>
    <p:sldId id="270" r:id="rId7"/>
    <p:sldId id="307" r:id="rId8"/>
    <p:sldId id="260" r:id="rId9"/>
    <p:sldId id="309" r:id="rId10"/>
    <p:sldId id="262" r:id="rId11"/>
    <p:sldId id="310" r:id="rId12"/>
    <p:sldId id="311" r:id="rId13"/>
    <p:sldId id="312" r:id="rId14"/>
    <p:sldId id="313" r:id="rId15"/>
    <p:sldId id="316" r:id="rId16"/>
    <p:sldId id="315" r:id="rId17"/>
    <p:sldId id="314" r:id="rId18"/>
    <p:sldId id="297" r:id="rId19"/>
    <p:sldId id="292" r:id="rId20"/>
    <p:sldId id="298" r:id="rId21"/>
    <p:sldId id="317" r:id="rId22"/>
    <p:sldId id="290" r:id="rId23"/>
    <p:sldId id="289" r:id="rId24"/>
    <p:sldId id="272" r:id="rId25"/>
    <p:sldId id="273" r:id="rId26"/>
    <p:sldId id="274" r:id="rId27"/>
    <p:sldId id="275" r:id="rId28"/>
    <p:sldId id="276" r:id="rId29"/>
    <p:sldId id="284" r:id="rId30"/>
    <p:sldId id="287" r:id="rId31"/>
    <p:sldId id="286" r:id="rId32"/>
    <p:sldId id="285" r:id="rId33"/>
    <p:sldId id="280" r:id="rId34"/>
    <p:sldId id="288" r:id="rId35"/>
    <p:sldId id="318" r:id="rId36"/>
    <p:sldId id="319" r:id="rId37"/>
    <p:sldId id="323" r:id="rId38"/>
    <p:sldId id="322" r:id="rId39"/>
    <p:sldId id="269" r:id="rId40"/>
  </p:sldIdLst>
  <p:sldSz cx="18288000" cy="10287000"/>
  <p:notesSz cx="6858000" cy="9144000"/>
  <p:embeddedFontLst>
    <p:embeddedFont>
      <p:font typeface="DM Sans" pitchFamily="2" charset="0"/>
      <p:regular r:id="rId42"/>
      <p:bold r:id="rId43"/>
      <p:italic r:id="rId44"/>
      <p:boldItalic r:id="rId45"/>
    </p:embeddedFont>
    <p:embeddedFont>
      <p:font typeface="DM Sans Bold" charset="0"/>
      <p:regular r:id="rId46"/>
    </p:embeddedFont>
    <p:embeddedFont>
      <p:font typeface="DM Sans Italics" panose="020B0604020202020204" charset="0"/>
      <p:regular r:id="rId47"/>
    </p:embeddedFont>
    <p:embeddedFont>
      <p:font typeface="Montserrat Classic Bold" panose="020B0604020202020204" charset="0"/>
      <p:regular r:id="rId48"/>
    </p:embeddedFont>
    <p:embeddedFont>
      <p:font typeface="Oswald Bold" panose="00000800000000000000" charset="0"/>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35" d="100"/>
          <a:sy n="35" d="100"/>
        </p:scale>
        <p:origin x="1416" y="77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6F0CAE-2982-4547-8F45-9A8BEA56351C}" type="datetimeFigureOut">
              <a:rPr lang="en-US" smtClean="0"/>
              <a:t>6/9/2024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B53344-4FA1-4ED2-835B-98AB7B2A8177}" type="slidenum">
              <a:rPr lang="en-US" smtClean="0"/>
              <a:t>‹#›</a:t>
            </a:fld>
            <a:endParaRPr lang="en-US"/>
          </a:p>
        </p:txBody>
      </p:sp>
    </p:spTree>
    <p:extLst>
      <p:ext uri="{BB962C8B-B14F-4D97-AF65-F5344CB8AC3E}">
        <p14:creationId xmlns:p14="http://schemas.microsoft.com/office/powerpoint/2010/main" val="740926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5A6995-277D-4C47-B075-AD85F466DE52}" type="slidenum">
              <a:rPr lang="en-US" smtClean="0"/>
              <a:t>7</a:t>
            </a:fld>
            <a:endParaRPr lang="en-US"/>
          </a:p>
        </p:txBody>
      </p:sp>
    </p:spTree>
    <p:extLst>
      <p:ext uri="{BB962C8B-B14F-4D97-AF65-F5344CB8AC3E}">
        <p14:creationId xmlns:p14="http://schemas.microsoft.com/office/powerpoint/2010/main" val="1751820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5A6995-277D-4C47-B075-AD85F466DE52}" type="slidenum">
              <a:rPr lang="en-US" smtClean="0"/>
              <a:t>18</a:t>
            </a:fld>
            <a:endParaRPr lang="en-US"/>
          </a:p>
        </p:txBody>
      </p:sp>
    </p:spTree>
    <p:extLst>
      <p:ext uri="{BB962C8B-B14F-4D97-AF65-F5344CB8AC3E}">
        <p14:creationId xmlns:p14="http://schemas.microsoft.com/office/powerpoint/2010/main" val="2570801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B53344-4FA1-4ED2-835B-98AB7B2A8177}" type="slidenum">
              <a:rPr lang="en-US" smtClean="0"/>
              <a:t>35</a:t>
            </a:fld>
            <a:endParaRPr lang="en-US"/>
          </a:p>
        </p:txBody>
      </p:sp>
    </p:spTree>
    <p:extLst>
      <p:ext uri="{BB962C8B-B14F-4D97-AF65-F5344CB8AC3E}">
        <p14:creationId xmlns:p14="http://schemas.microsoft.com/office/powerpoint/2010/main" val="1383631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485294" y="509264"/>
            <a:ext cx="17359796" cy="1086371"/>
          </a:xfrm>
          <a:prstGeom prst="rect">
            <a:avLst/>
          </a:prstGeom>
        </p:spPr>
        <p:txBody>
          <a:bodyPr anchor="ctr"/>
          <a:lstStyle>
            <a:lvl1pPr marL="0" indent="0" algn="ctr">
              <a:buNone/>
              <a:defRPr sz="81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3308143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4E22717C-9F52-4A37-85B9-FD48F3E55AAC}"/>
              </a:ext>
            </a:extLst>
          </p:cNvPr>
          <p:cNvSpPr>
            <a:spLocks noGrp="1"/>
          </p:cNvSpPr>
          <p:nvPr>
            <p:ph type="pic" sz="quarter" idx="14" hasCustomPrompt="1"/>
          </p:nvPr>
        </p:nvSpPr>
        <p:spPr>
          <a:xfrm>
            <a:off x="0" y="-1"/>
            <a:ext cx="18288000" cy="575786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24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2" name="Rectangle 1">
            <a:extLst>
              <a:ext uri="{FF2B5EF4-FFF2-40B4-BE49-F238E27FC236}">
                <a16:creationId xmlns:a16="http://schemas.microsoft.com/office/drawing/2014/main" id="{E666B193-49A3-4956-A9EF-296EF16EA757}"/>
              </a:ext>
            </a:extLst>
          </p:cNvPr>
          <p:cNvSpPr/>
          <p:nvPr userDrawn="1"/>
        </p:nvSpPr>
        <p:spPr>
          <a:xfrm>
            <a:off x="0" y="5715000"/>
            <a:ext cx="18288000" cy="45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1443394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11" Type="http://schemas.openxmlformats.org/officeDocument/2006/relationships/image" Target="../media/image10.jpg"/><Relationship Id="rId5" Type="http://schemas.openxmlformats.org/officeDocument/2006/relationships/image" Target="../media/image4.jpeg"/><Relationship Id="rId10" Type="http://schemas.openxmlformats.org/officeDocument/2006/relationships/image" Target="../media/image9.jpg"/><Relationship Id="rId4" Type="http://schemas.openxmlformats.org/officeDocument/2006/relationships/image" Target="../media/image3.svg"/><Relationship Id="rId9" Type="http://schemas.openxmlformats.org/officeDocument/2006/relationships/image" Target="../media/image8.jpg"/></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8.tmp"/></Relationships>
</file>

<file path=ppt/slides/_rels/slide37.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7.png"/><Relationship Id="rId7"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18.svg"/><Relationship Id="rId5" Type="http://schemas.openxmlformats.org/officeDocument/2006/relationships/image" Target="../media/image2.png"/><Relationship Id="rId10" Type="http://schemas.openxmlformats.org/officeDocument/2006/relationships/image" Target="../media/image17.png"/><Relationship Id="rId4" Type="http://schemas.openxmlformats.org/officeDocument/2006/relationships/image" Target="../media/image13.jpeg"/><Relationship Id="rId9" Type="http://schemas.openxmlformats.org/officeDocument/2006/relationships/image" Target="../media/image16.svg"/></Relationships>
</file>

<file path=ppt/slides/_rels/slide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dirty="0"/>
          </a:p>
        </p:txBody>
      </p:sp>
      <p:sp>
        <p:nvSpPr>
          <p:cNvPr id="3" name="Freeform 3"/>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4236347" y="3202251"/>
            <a:ext cx="9815307" cy="4208864"/>
            <a:chOff x="0" y="0"/>
            <a:chExt cx="1895495" cy="812800"/>
          </a:xfrm>
        </p:grpSpPr>
        <p:sp>
          <p:nvSpPr>
            <p:cNvPr id="6" name="Freeform 6"/>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sp>
        <p:sp>
          <p:nvSpPr>
            <p:cNvPr id="7" name="TextBox 7"/>
            <p:cNvSpPr txBox="1"/>
            <p:nvPr/>
          </p:nvSpPr>
          <p:spPr>
            <a:xfrm>
              <a:off x="0" y="-19050"/>
              <a:ext cx="1895495" cy="831850"/>
            </a:xfrm>
            <a:prstGeom prst="rect">
              <a:avLst/>
            </a:prstGeom>
          </p:spPr>
          <p:txBody>
            <a:bodyPr lIns="50800" tIns="50800" rIns="50800" bIns="50800" rtlCol="0" anchor="ctr"/>
            <a:lstStyle/>
            <a:p>
              <a:pPr algn="ctr">
                <a:lnSpc>
                  <a:spcPts val="2859"/>
                </a:lnSpc>
              </a:pPr>
              <a:endParaRPr/>
            </a:p>
          </p:txBody>
        </p:sp>
      </p:grpSp>
      <p:sp>
        <p:nvSpPr>
          <p:cNvPr id="9" name="TextBox 9"/>
          <p:cNvSpPr txBox="1"/>
          <p:nvPr/>
        </p:nvSpPr>
        <p:spPr>
          <a:xfrm>
            <a:off x="4236347" y="4348786"/>
            <a:ext cx="9815307" cy="2766619"/>
          </a:xfrm>
          <a:prstGeom prst="rect">
            <a:avLst/>
          </a:prstGeom>
        </p:spPr>
        <p:txBody>
          <a:bodyPr lIns="0" tIns="0" rIns="0" bIns="0" rtlCol="0" anchor="t">
            <a:spAutoFit/>
          </a:bodyPr>
          <a:lstStyle/>
          <a:p>
            <a:pPr algn="ctr">
              <a:lnSpc>
                <a:spcPts val="22684"/>
              </a:lnSpc>
            </a:pPr>
            <a:r>
              <a:rPr lang="en-US" sz="16437" spc="1610" dirty="0">
                <a:solidFill>
                  <a:srgbClr val="231F20"/>
                </a:solidFill>
                <a:latin typeface="Oswald Bold"/>
              </a:rPr>
              <a:t>QUEST</a:t>
            </a:r>
          </a:p>
        </p:txBody>
      </p:sp>
      <p:sp>
        <p:nvSpPr>
          <p:cNvPr id="10" name="TextBox 10"/>
          <p:cNvSpPr txBox="1"/>
          <p:nvPr/>
        </p:nvSpPr>
        <p:spPr>
          <a:xfrm>
            <a:off x="4236347" y="3438109"/>
            <a:ext cx="9815307" cy="1186902"/>
          </a:xfrm>
          <a:prstGeom prst="rect">
            <a:avLst/>
          </a:prstGeom>
        </p:spPr>
        <p:txBody>
          <a:bodyPr lIns="0" tIns="0" rIns="0" bIns="0" rtlCol="0" anchor="t">
            <a:spAutoFit/>
          </a:bodyPr>
          <a:lstStyle/>
          <a:p>
            <a:pPr algn="ctr">
              <a:lnSpc>
                <a:spcPts val="9748"/>
              </a:lnSpc>
            </a:pPr>
            <a:r>
              <a:rPr lang="en-US" sz="7063" spc="692" dirty="0">
                <a:solidFill>
                  <a:srgbClr val="231F20"/>
                </a:solidFill>
                <a:latin typeface="Oswald Bold"/>
              </a:rPr>
              <a:t>GEARS</a:t>
            </a:r>
          </a:p>
        </p:txBody>
      </p:sp>
      <p:sp>
        <p:nvSpPr>
          <p:cNvPr id="11" name="TextBox 11"/>
          <p:cNvSpPr txBox="1"/>
          <p:nvPr/>
        </p:nvSpPr>
        <p:spPr>
          <a:xfrm>
            <a:off x="2719596" y="7482578"/>
            <a:ext cx="12848809" cy="421847"/>
          </a:xfrm>
          <a:prstGeom prst="rect">
            <a:avLst/>
          </a:prstGeom>
        </p:spPr>
        <p:txBody>
          <a:bodyPr lIns="0" tIns="0" rIns="0" bIns="0" rtlCol="0" anchor="t">
            <a:spAutoFit/>
          </a:bodyPr>
          <a:lstStyle/>
          <a:p>
            <a:pPr algn="ctr">
              <a:lnSpc>
                <a:spcPts val="3661"/>
              </a:lnSpc>
            </a:pPr>
            <a:r>
              <a:rPr lang="en-US" sz="2653" spc="140" dirty="0">
                <a:solidFill>
                  <a:srgbClr val="231F20"/>
                </a:solidFill>
                <a:latin typeface="Montserrat Classic Bold"/>
              </a:rPr>
              <a:t>Where quality meets Performance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2616085" y="2358515"/>
            <a:ext cx="1785007" cy="2487286"/>
          </a:xfrm>
          <a:custGeom>
            <a:avLst/>
            <a:gdLst/>
            <a:ahLst/>
            <a:cxnLst/>
            <a:rect l="l" t="t" r="r" b="b"/>
            <a:pathLst>
              <a:path w="2027545" h="3080525">
                <a:moveTo>
                  <a:pt x="0" y="0"/>
                </a:moveTo>
                <a:lnTo>
                  <a:pt x="2027545" y="0"/>
                </a:lnTo>
                <a:lnTo>
                  <a:pt x="2027545"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2035253">
            <a:off x="16121778" y="4817488"/>
            <a:ext cx="7835077" cy="10939025"/>
          </a:xfrm>
          <a:custGeom>
            <a:avLst/>
            <a:gdLst/>
            <a:ahLst/>
            <a:cxnLst/>
            <a:rect l="l" t="t" r="r" b="b"/>
            <a:pathLst>
              <a:path w="7835077" h="10939025">
                <a:moveTo>
                  <a:pt x="0" y="0"/>
                </a:moveTo>
                <a:lnTo>
                  <a:pt x="7835077" y="0"/>
                </a:lnTo>
                <a:lnTo>
                  <a:pt x="7835077" y="10939026"/>
                </a:lnTo>
                <a:lnTo>
                  <a:pt x="0" y="109390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AutoShape 5"/>
          <p:cNvSpPr/>
          <p:nvPr/>
        </p:nvSpPr>
        <p:spPr>
          <a:xfrm>
            <a:off x="2103836" y="5891696"/>
            <a:ext cx="13666974" cy="19374"/>
          </a:xfrm>
          <a:prstGeom prst="line">
            <a:avLst/>
          </a:prstGeom>
          <a:ln w="38100" cap="flat">
            <a:solidFill>
              <a:srgbClr val="000000"/>
            </a:solidFill>
            <a:prstDash val="solid"/>
            <a:headEnd type="none" w="sm" len="sm"/>
            <a:tailEnd type="none" w="sm" len="sm"/>
          </a:ln>
        </p:spPr>
      </p:sp>
      <p:grpSp>
        <p:nvGrpSpPr>
          <p:cNvPr id="6" name="Group 6"/>
          <p:cNvGrpSpPr/>
          <p:nvPr/>
        </p:nvGrpSpPr>
        <p:grpSpPr>
          <a:xfrm>
            <a:off x="3337593" y="5652219"/>
            <a:ext cx="441142" cy="40458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8" name="TextBox 8"/>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9" name="TextBox 9"/>
          <p:cNvSpPr txBox="1"/>
          <p:nvPr/>
        </p:nvSpPr>
        <p:spPr>
          <a:xfrm>
            <a:off x="2197986" y="6982232"/>
            <a:ext cx="2821196" cy="1590435"/>
          </a:xfrm>
          <a:prstGeom prst="rect">
            <a:avLst/>
          </a:prstGeom>
        </p:spPr>
        <p:txBody>
          <a:bodyPr wrap="square" lIns="0" tIns="0" rIns="0" bIns="0" rtlCol="0" anchor="t">
            <a:spAutoFit/>
          </a:bodyPr>
          <a:lstStyle/>
          <a:p>
            <a:pPr algn="ctr">
              <a:lnSpc>
                <a:spcPts val="2545"/>
              </a:lnSpc>
            </a:pPr>
            <a:r>
              <a:rPr lang="en-GB" sz="1844" spc="180" dirty="0">
                <a:solidFill>
                  <a:srgbClr val="231F20"/>
                </a:solidFill>
                <a:latin typeface="DM Sans"/>
              </a:rPr>
              <a:t>Enable secure sign-up, login, validation, and account verification processes for users.</a:t>
            </a:r>
            <a:endParaRPr lang="en-US" sz="1844" spc="180" dirty="0">
              <a:solidFill>
                <a:srgbClr val="231F20"/>
              </a:solidFill>
              <a:latin typeface="DM Sans"/>
            </a:endParaRPr>
          </a:p>
        </p:txBody>
      </p:sp>
      <p:sp>
        <p:nvSpPr>
          <p:cNvPr id="10" name="TextBox 10"/>
          <p:cNvSpPr txBox="1"/>
          <p:nvPr/>
        </p:nvSpPr>
        <p:spPr>
          <a:xfrm>
            <a:off x="2653735" y="2798356"/>
            <a:ext cx="1785007" cy="1117935"/>
          </a:xfrm>
          <a:prstGeom prst="rect">
            <a:avLst/>
          </a:prstGeom>
        </p:spPr>
        <p:txBody>
          <a:bodyPr wrap="square" lIns="0" tIns="0" rIns="0" bIns="0" rtlCol="0" anchor="t">
            <a:spAutoFit/>
          </a:bodyPr>
          <a:lstStyle/>
          <a:p>
            <a:pPr algn="ctr">
              <a:lnSpc>
                <a:spcPts val="9141"/>
              </a:lnSpc>
            </a:pPr>
            <a:r>
              <a:rPr lang="en-US" sz="6624" spc="649" dirty="0">
                <a:solidFill>
                  <a:srgbClr val="FFFBFB"/>
                </a:solidFill>
                <a:latin typeface="DM Sans Bold"/>
              </a:rPr>
              <a:t>01</a:t>
            </a:r>
          </a:p>
        </p:txBody>
      </p:sp>
      <p:sp>
        <p:nvSpPr>
          <p:cNvPr id="11" name="TextBox 11"/>
          <p:cNvSpPr txBox="1"/>
          <p:nvPr/>
        </p:nvSpPr>
        <p:spPr>
          <a:xfrm>
            <a:off x="1778702" y="6357624"/>
            <a:ext cx="3785867" cy="482248"/>
          </a:xfrm>
          <a:prstGeom prst="rect">
            <a:avLst/>
          </a:prstGeom>
        </p:spPr>
        <p:txBody>
          <a:bodyPr wrap="square" lIns="0" tIns="0" rIns="0" bIns="0" rtlCol="0" anchor="t">
            <a:spAutoFit/>
          </a:bodyPr>
          <a:lstStyle/>
          <a:p>
            <a:pPr algn="ctr">
              <a:lnSpc>
                <a:spcPts val="4073"/>
              </a:lnSpc>
            </a:pPr>
            <a:r>
              <a:rPr lang="en-US" sz="2400" b="1" spc="289" dirty="0">
                <a:solidFill>
                  <a:srgbClr val="231F20"/>
                </a:solidFill>
                <a:latin typeface="DM Sans Bold"/>
              </a:rPr>
              <a:t>AUTHENTICATION</a:t>
            </a:r>
          </a:p>
        </p:txBody>
      </p:sp>
      <p:sp>
        <p:nvSpPr>
          <p:cNvPr id="12" name="Freeform 12"/>
          <p:cNvSpPr/>
          <p:nvPr/>
        </p:nvSpPr>
        <p:spPr>
          <a:xfrm>
            <a:off x="6639774" y="2423673"/>
            <a:ext cx="1785007" cy="2487286"/>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3" name="Group 13"/>
          <p:cNvGrpSpPr/>
          <p:nvPr/>
        </p:nvGrpSpPr>
        <p:grpSpPr>
          <a:xfrm>
            <a:off x="7323423" y="5635529"/>
            <a:ext cx="441142" cy="404585"/>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15" name="TextBox 15"/>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6" name="TextBox 16"/>
          <p:cNvSpPr txBox="1"/>
          <p:nvPr/>
        </p:nvSpPr>
        <p:spPr>
          <a:xfrm>
            <a:off x="6697246" y="2768264"/>
            <a:ext cx="1785007" cy="1117935"/>
          </a:xfrm>
          <a:prstGeom prst="rect">
            <a:avLst/>
          </a:prstGeom>
        </p:spPr>
        <p:txBody>
          <a:bodyPr wrap="square" lIns="0" tIns="0" rIns="0" bIns="0" rtlCol="0" anchor="t">
            <a:spAutoFit/>
          </a:bodyPr>
          <a:lstStyle/>
          <a:p>
            <a:pPr algn="ctr">
              <a:lnSpc>
                <a:spcPts val="9141"/>
              </a:lnSpc>
            </a:pPr>
            <a:r>
              <a:rPr lang="en-US" sz="6624" spc="649" dirty="0">
                <a:solidFill>
                  <a:srgbClr val="FFFBFB"/>
                </a:solidFill>
                <a:latin typeface="DM Sans Bold"/>
              </a:rPr>
              <a:t>02</a:t>
            </a:r>
          </a:p>
        </p:txBody>
      </p:sp>
      <p:sp>
        <p:nvSpPr>
          <p:cNvPr id="17" name="Freeform 17"/>
          <p:cNvSpPr/>
          <p:nvPr/>
        </p:nvSpPr>
        <p:spPr>
          <a:xfrm>
            <a:off x="10159280" y="2409566"/>
            <a:ext cx="1785007" cy="2487286"/>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8" name="Group 18"/>
          <p:cNvGrpSpPr/>
          <p:nvPr/>
        </p:nvGrpSpPr>
        <p:grpSpPr>
          <a:xfrm>
            <a:off x="10853663" y="5680666"/>
            <a:ext cx="441142" cy="40458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20" name="TextBox 20"/>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1" name="TextBox 21"/>
          <p:cNvSpPr txBox="1"/>
          <p:nvPr/>
        </p:nvSpPr>
        <p:spPr>
          <a:xfrm>
            <a:off x="10181730" y="2849318"/>
            <a:ext cx="1785007" cy="1117935"/>
          </a:xfrm>
          <a:prstGeom prst="rect">
            <a:avLst/>
          </a:prstGeom>
        </p:spPr>
        <p:txBody>
          <a:bodyPr wrap="square" lIns="0" tIns="0" rIns="0" bIns="0" rtlCol="0" anchor="t">
            <a:spAutoFit/>
          </a:bodyPr>
          <a:lstStyle/>
          <a:p>
            <a:pPr algn="ctr">
              <a:lnSpc>
                <a:spcPts val="9141"/>
              </a:lnSpc>
            </a:pPr>
            <a:r>
              <a:rPr lang="en-US" sz="6624" spc="649" dirty="0">
                <a:solidFill>
                  <a:srgbClr val="FFFBFB"/>
                </a:solidFill>
                <a:latin typeface="DM Sans Bold"/>
              </a:rPr>
              <a:t>03</a:t>
            </a:r>
          </a:p>
        </p:txBody>
      </p:sp>
      <p:sp>
        <p:nvSpPr>
          <p:cNvPr id="22" name="Freeform 22"/>
          <p:cNvSpPr/>
          <p:nvPr/>
        </p:nvSpPr>
        <p:spPr>
          <a:xfrm>
            <a:off x="13762914" y="2340279"/>
            <a:ext cx="1785007" cy="2487286"/>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3" name="Group 23"/>
          <p:cNvGrpSpPr/>
          <p:nvPr/>
        </p:nvGrpSpPr>
        <p:grpSpPr>
          <a:xfrm>
            <a:off x="14465562" y="5663976"/>
            <a:ext cx="441142" cy="404585"/>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25" name="TextBox 25"/>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6" name="TextBox 26"/>
          <p:cNvSpPr txBox="1"/>
          <p:nvPr/>
        </p:nvSpPr>
        <p:spPr>
          <a:xfrm>
            <a:off x="13762914" y="2758828"/>
            <a:ext cx="1785007" cy="1117935"/>
          </a:xfrm>
          <a:prstGeom prst="rect">
            <a:avLst/>
          </a:prstGeom>
        </p:spPr>
        <p:txBody>
          <a:bodyPr wrap="square" lIns="0" tIns="0" rIns="0" bIns="0" rtlCol="0" anchor="t">
            <a:spAutoFit/>
          </a:bodyPr>
          <a:lstStyle/>
          <a:p>
            <a:pPr algn="ctr">
              <a:lnSpc>
                <a:spcPts val="9141"/>
              </a:lnSpc>
            </a:pPr>
            <a:r>
              <a:rPr lang="en-US" sz="6624" spc="649">
                <a:solidFill>
                  <a:srgbClr val="FFFBFB"/>
                </a:solidFill>
                <a:latin typeface="DM Sans Bold"/>
              </a:rPr>
              <a:t>04</a:t>
            </a:r>
          </a:p>
        </p:txBody>
      </p:sp>
      <p:sp>
        <p:nvSpPr>
          <p:cNvPr id="27" name="TextBox 27"/>
          <p:cNvSpPr txBox="1"/>
          <p:nvPr/>
        </p:nvSpPr>
        <p:spPr>
          <a:xfrm>
            <a:off x="6193310" y="6957070"/>
            <a:ext cx="2821196" cy="1590435"/>
          </a:xfrm>
          <a:prstGeom prst="rect">
            <a:avLst/>
          </a:prstGeom>
        </p:spPr>
        <p:txBody>
          <a:bodyPr wrap="square" lIns="0" tIns="0" rIns="0" bIns="0" rtlCol="0" anchor="t">
            <a:spAutoFit/>
          </a:bodyPr>
          <a:lstStyle/>
          <a:p>
            <a:pPr algn="ctr">
              <a:lnSpc>
                <a:spcPts val="2545"/>
              </a:lnSpc>
            </a:pPr>
            <a:r>
              <a:rPr lang="en-GB" sz="1844" spc="180" dirty="0">
                <a:solidFill>
                  <a:srgbClr val="231F20"/>
                </a:solidFill>
                <a:latin typeface="DM Sans"/>
              </a:rPr>
              <a:t>Allow sellers to create, edit, and manage detailed listings for spare parts.</a:t>
            </a:r>
            <a:endParaRPr lang="en-US" sz="1844" spc="180" dirty="0">
              <a:solidFill>
                <a:srgbClr val="231F20"/>
              </a:solidFill>
              <a:latin typeface="DM Sans"/>
            </a:endParaRPr>
          </a:p>
        </p:txBody>
      </p:sp>
      <p:sp>
        <p:nvSpPr>
          <p:cNvPr id="28" name="TextBox 28"/>
          <p:cNvSpPr txBox="1"/>
          <p:nvPr/>
        </p:nvSpPr>
        <p:spPr>
          <a:xfrm>
            <a:off x="5497610" y="6327680"/>
            <a:ext cx="4463924" cy="482248"/>
          </a:xfrm>
          <a:prstGeom prst="rect">
            <a:avLst/>
          </a:prstGeom>
        </p:spPr>
        <p:txBody>
          <a:bodyPr wrap="square" lIns="0" tIns="0" rIns="0" bIns="0" rtlCol="0" anchor="t">
            <a:spAutoFit/>
          </a:bodyPr>
          <a:lstStyle/>
          <a:p>
            <a:pPr algn="ctr">
              <a:lnSpc>
                <a:spcPts val="4073"/>
              </a:lnSpc>
            </a:pPr>
            <a:r>
              <a:rPr lang="en-US" sz="2400" b="1" spc="289" dirty="0">
                <a:solidFill>
                  <a:srgbClr val="231F20"/>
                </a:solidFill>
                <a:latin typeface="DM Sans Bold"/>
              </a:rPr>
              <a:t>PRODUCT LISTING</a:t>
            </a:r>
          </a:p>
        </p:txBody>
      </p:sp>
      <p:sp>
        <p:nvSpPr>
          <p:cNvPr id="29" name="TextBox 29"/>
          <p:cNvSpPr txBox="1"/>
          <p:nvPr/>
        </p:nvSpPr>
        <p:spPr>
          <a:xfrm>
            <a:off x="9747366" y="6956965"/>
            <a:ext cx="2821196" cy="1269835"/>
          </a:xfrm>
          <a:prstGeom prst="rect">
            <a:avLst/>
          </a:prstGeom>
        </p:spPr>
        <p:txBody>
          <a:bodyPr wrap="square" lIns="0" tIns="0" rIns="0" bIns="0" rtlCol="0" anchor="t">
            <a:spAutoFit/>
          </a:bodyPr>
          <a:lstStyle/>
          <a:p>
            <a:pPr algn="ctr">
              <a:lnSpc>
                <a:spcPts val="2545"/>
              </a:lnSpc>
            </a:pPr>
            <a:r>
              <a:rPr lang="en-GB" sz="1844" spc="180" dirty="0">
                <a:solidFill>
                  <a:srgbClr val="231F20"/>
                </a:solidFill>
                <a:latin typeface="DM Sans"/>
              </a:rPr>
              <a:t>Enable users to add items, manage their cart, and proceed to checkout seamlessly.</a:t>
            </a:r>
            <a:endParaRPr lang="en-US" sz="1844" spc="180" dirty="0">
              <a:solidFill>
                <a:srgbClr val="231F20"/>
              </a:solidFill>
              <a:latin typeface="DM Sans"/>
            </a:endParaRPr>
          </a:p>
        </p:txBody>
      </p:sp>
      <p:sp>
        <p:nvSpPr>
          <p:cNvPr id="30" name="TextBox 30"/>
          <p:cNvSpPr txBox="1"/>
          <p:nvPr/>
        </p:nvSpPr>
        <p:spPr>
          <a:xfrm>
            <a:off x="9597261" y="6332911"/>
            <a:ext cx="3317798" cy="482248"/>
          </a:xfrm>
          <a:prstGeom prst="rect">
            <a:avLst/>
          </a:prstGeom>
        </p:spPr>
        <p:txBody>
          <a:bodyPr wrap="square" lIns="0" tIns="0" rIns="0" bIns="0" rtlCol="0" anchor="t">
            <a:spAutoFit/>
          </a:bodyPr>
          <a:lstStyle/>
          <a:p>
            <a:pPr algn="ctr">
              <a:lnSpc>
                <a:spcPts val="4073"/>
              </a:lnSpc>
            </a:pPr>
            <a:r>
              <a:rPr lang="en-US" sz="2400" b="1" spc="289" dirty="0">
                <a:solidFill>
                  <a:srgbClr val="231F20"/>
                </a:solidFill>
                <a:latin typeface="DM Sans Bold"/>
              </a:rPr>
              <a:t>SHOPPING CART</a:t>
            </a:r>
          </a:p>
        </p:txBody>
      </p:sp>
      <p:sp>
        <p:nvSpPr>
          <p:cNvPr id="31" name="TextBox 31"/>
          <p:cNvSpPr txBox="1"/>
          <p:nvPr/>
        </p:nvSpPr>
        <p:spPr>
          <a:xfrm>
            <a:off x="13174424" y="6958482"/>
            <a:ext cx="2821196" cy="1590435"/>
          </a:xfrm>
          <a:prstGeom prst="rect">
            <a:avLst/>
          </a:prstGeom>
        </p:spPr>
        <p:txBody>
          <a:bodyPr wrap="square" lIns="0" tIns="0" rIns="0" bIns="0" rtlCol="0" anchor="t">
            <a:spAutoFit/>
          </a:bodyPr>
          <a:lstStyle/>
          <a:p>
            <a:pPr algn="ctr">
              <a:lnSpc>
                <a:spcPts val="2545"/>
              </a:lnSpc>
            </a:pPr>
            <a:r>
              <a:rPr lang="en-GB" sz="1844" spc="180" dirty="0">
                <a:solidFill>
                  <a:srgbClr val="231F20"/>
                </a:solidFill>
                <a:latin typeface="DM Sans"/>
              </a:rPr>
              <a:t>Allow users to add products to their wish-list for future reference or purchase.</a:t>
            </a:r>
            <a:endParaRPr lang="en-US" sz="1844" spc="180" dirty="0">
              <a:solidFill>
                <a:srgbClr val="231F20"/>
              </a:solidFill>
              <a:latin typeface="DM Sans"/>
            </a:endParaRPr>
          </a:p>
        </p:txBody>
      </p:sp>
      <p:sp>
        <p:nvSpPr>
          <p:cNvPr id="32" name="TextBox 32"/>
          <p:cNvSpPr txBox="1"/>
          <p:nvPr/>
        </p:nvSpPr>
        <p:spPr>
          <a:xfrm>
            <a:off x="13385131" y="6315684"/>
            <a:ext cx="2385679" cy="482248"/>
          </a:xfrm>
          <a:prstGeom prst="rect">
            <a:avLst/>
          </a:prstGeom>
        </p:spPr>
        <p:txBody>
          <a:bodyPr wrap="square" lIns="0" tIns="0" rIns="0" bIns="0" rtlCol="0" anchor="t">
            <a:spAutoFit/>
          </a:bodyPr>
          <a:lstStyle/>
          <a:p>
            <a:pPr algn="ctr">
              <a:lnSpc>
                <a:spcPts val="4073"/>
              </a:lnSpc>
            </a:pPr>
            <a:r>
              <a:rPr lang="en-US" sz="2400" b="1" spc="289" dirty="0">
                <a:solidFill>
                  <a:srgbClr val="231F20"/>
                </a:solidFill>
                <a:latin typeface="DM Sans Bold"/>
              </a:rPr>
              <a:t>WISH-LIST</a:t>
            </a:r>
          </a:p>
        </p:txBody>
      </p:sp>
      <p:sp>
        <p:nvSpPr>
          <p:cNvPr id="33" name="Freeform 33"/>
          <p:cNvSpPr/>
          <p:nvPr/>
        </p:nvSpPr>
        <p:spPr>
          <a:xfrm rot="-10799999">
            <a:off x="-2729621" y="-7074240"/>
            <a:ext cx="7835077" cy="10939025"/>
          </a:xfrm>
          <a:custGeom>
            <a:avLst/>
            <a:gdLst/>
            <a:ahLst/>
            <a:cxnLst/>
            <a:rect l="l" t="t" r="r" b="b"/>
            <a:pathLst>
              <a:path w="7835077" h="10939025">
                <a:moveTo>
                  <a:pt x="0" y="0"/>
                </a:moveTo>
                <a:lnTo>
                  <a:pt x="7835076" y="0"/>
                </a:lnTo>
                <a:lnTo>
                  <a:pt x="7835076" y="10939026"/>
                </a:lnTo>
                <a:lnTo>
                  <a:pt x="0" y="109390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4" name="TextBox 33">
            <a:extLst>
              <a:ext uri="{FF2B5EF4-FFF2-40B4-BE49-F238E27FC236}">
                <a16:creationId xmlns:a16="http://schemas.microsoft.com/office/drawing/2014/main" id="{124FD037-00CF-6D04-E92B-F82BB6BDC089}"/>
              </a:ext>
            </a:extLst>
          </p:cNvPr>
          <p:cNvSpPr txBox="1"/>
          <p:nvPr/>
        </p:nvSpPr>
        <p:spPr>
          <a:xfrm>
            <a:off x="6758940" y="576763"/>
            <a:ext cx="3591048" cy="1107996"/>
          </a:xfrm>
          <a:prstGeom prst="rect">
            <a:avLst/>
          </a:prstGeom>
          <a:noFill/>
        </p:spPr>
        <p:txBody>
          <a:bodyPr wrap="none" rtlCol="0">
            <a:spAutoFit/>
          </a:bodyPr>
          <a:lstStyle/>
          <a:p>
            <a:r>
              <a:rPr lang="en-US" sz="6600" b="1" dirty="0">
                <a:latin typeface="Oswald Bold" panose="00000800000000000000" charset="0"/>
              </a:rPr>
              <a:t>FEATURES</a:t>
            </a:r>
            <a:endParaRPr lang="en-US" b="1" dirty="0">
              <a:latin typeface="Oswald Bold" panose="00000800000000000000"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dirty="0"/>
          </a:p>
        </p:txBody>
      </p:sp>
      <p:sp>
        <p:nvSpPr>
          <p:cNvPr id="3" name="Freeform 3"/>
          <p:cNvSpPr/>
          <p:nvPr/>
        </p:nvSpPr>
        <p:spPr>
          <a:xfrm>
            <a:off x="2616085" y="2358515"/>
            <a:ext cx="1785007" cy="2487286"/>
          </a:xfrm>
          <a:custGeom>
            <a:avLst/>
            <a:gdLst/>
            <a:ahLst/>
            <a:cxnLst/>
            <a:rect l="l" t="t" r="r" b="b"/>
            <a:pathLst>
              <a:path w="2027545" h="3080525">
                <a:moveTo>
                  <a:pt x="0" y="0"/>
                </a:moveTo>
                <a:lnTo>
                  <a:pt x="2027545" y="0"/>
                </a:lnTo>
                <a:lnTo>
                  <a:pt x="2027545"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2035253">
            <a:off x="16121778" y="4817488"/>
            <a:ext cx="7835077" cy="10939025"/>
          </a:xfrm>
          <a:custGeom>
            <a:avLst/>
            <a:gdLst/>
            <a:ahLst/>
            <a:cxnLst/>
            <a:rect l="l" t="t" r="r" b="b"/>
            <a:pathLst>
              <a:path w="7835077" h="10939025">
                <a:moveTo>
                  <a:pt x="0" y="0"/>
                </a:moveTo>
                <a:lnTo>
                  <a:pt x="7835077" y="0"/>
                </a:lnTo>
                <a:lnTo>
                  <a:pt x="7835077" y="10939026"/>
                </a:lnTo>
                <a:lnTo>
                  <a:pt x="0" y="109390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AutoShape 5"/>
          <p:cNvSpPr/>
          <p:nvPr/>
        </p:nvSpPr>
        <p:spPr>
          <a:xfrm>
            <a:off x="2103836" y="5891696"/>
            <a:ext cx="13666974" cy="19374"/>
          </a:xfrm>
          <a:prstGeom prst="line">
            <a:avLst/>
          </a:prstGeom>
          <a:ln w="38100" cap="flat">
            <a:solidFill>
              <a:srgbClr val="000000"/>
            </a:solidFill>
            <a:prstDash val="solid"/>
            <a:headEnd type="none" w="sm" len="sm"/>
            <a:tailEnd type="none" w="sm" len="sm"/>
          </a:ln>
        </p:spPr>
      </p:sp>
      <p:grpSp>
        <p:nvGrpSpPr>
          <p:cNvPr id="6" name="Group 6"/>
          <p:cNvGrpSpPr/>
          <p:nvPr/>
        </p:nvGrpSpPr>
        <p:grpSpPr>
          <a:xfrm>
            <a:off x="3337593" y="5652219"/>
            <a:ext cx="441142" cy="40458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8" name="TextBox 8"/>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9" name="TextBox 9"/>
          <p:cNvSpPr txBox="1"/>
          <p:nvPr/>
        </p:nvSpPr>
        <p:spPr>
          <a:xfrm>
            <a:off x="2197986" y="6982232"/>
            <a:ext cx="2821196" cy="949234"/>
          </a:xfrm>
          <a:prstGeom prst="rect">
            <a:avLst/>
          </a:prstGeom>
        </p:spPr>
        <p:txBody>
          <a:bodyPr wrap="square" lIns="0" tIns="0" rIns="0" bIns="0" rtlCol="0" anchor="t">
            <a:spAutoFit/>
          </a:bodyPr>
          <a:lstStyle/>
          <a:p>
            <a:pPr algn="ctr">
              <a:lnSpc>
                <a:spcPts val="2545"/>
              </a:lnSpc>
            </a:pPr>
            <a:r>
              <a:rPr lang="en-GB" sz="1844" spc="180" dirty="0">
                <a:solidFill>
                  <a:srgbClr val="231F20"/>
                </a:solidFill>
                <a:latin typeface="DM Sans"/>
              </a:rPr>
              <a:t>Streamline the checkout process for smooth transactions.</a:t>
            </a:r>
            <a:endParaRPr lang="en-US" sz="1844" spc="180" dirty="0">
              <a:solidFill>
                <a:srgbClr val="231F20"/>
              </a:solidFill>
              <a:latin typeface="DM Sans"/>
            </a:endParaRPr>
          </a:p>
        </p:txBody>
      </p:sp>
      <p:sp>
        <p:nvSpPr>
          <p:cNvPr id="10" name="TextBox 10"/>
          <p:cNvSpPr txBox="1"/>
          <p:nvPr/>
        </p:nvSpPr>
        <p:spPr>
          <a:xfrm>
            <a:off x="2653735" y="2798356"/>
            <a:ext cx="1785007" cy="1117935"/>
          </a:xfrm>
          <a:prstGeom prst="rect">
            <a:avLst/>
          </a:prstGeom>
        </p:spPr>
        <p:txBody>
          <a:bodyPr wrap="square" lIns="0" tIns="0" rIns="0" bIns="0" rtlCol="0" anchor="t">
            <a:spAutoFit/>
          </a:bodyPr>
          <a:lstStyle/>
          <a:p>
            <a:pPr algn="ctr">
              <a:lnSpc>
                <a:spcPts val="9141"/>
              </a:lnSpc>
            </a:pPr>
            <a:r>
              <a:rPr lang="en-US" sz="6624" spc="649" dirty="0">
                <a:solidFill>
                  <a:srgbClr val="FFFBFB"/>
                </a:solidFill>
                <a:latin typeface="DM Sans Bold"/>
              </a:rPr>
              <a:t>05</a:t>
            </a:r>
          </a:p>
        </p:txBody>
      </p:sp>
      <p:sp>
        <p:nvSpPr>
          <p:cNvPr id="11" name="TextBox 11"/>
          <p:cNvSpPr txBox="1"/>
          <p:nvPr/>
        </p:nvSpPr>
        <p:spPr>
          <a:xfrm>
            <a:off x="1505416" y="6287996"/>
            <a:ext cx="4463924" cy="482248"/>
          </a:xfrm>
          <a:prstGeom prst="rect">
            <a:avLst/>
          </a:prstGeom>
        </p:spPr>
        <p:txBody>
          <a:bodyPr wrap="square" lIns="0" tIns="0" rIns="0" bIns="0" rtlCol="0" anchor="t">
            <a:spAutoFit/>
          </a:bodyPr>
          <a:lstStyle/>
          <a:p>
            <a:pPr algn="ctr">
              <a:lnSpc>
                <a:spcPts val="4073"/>
              </a:lnSpc>
            </a:pPr>
            <a:r>
              <a:rPr lang="en-US" sz="2400" b="1" spc="289" dirty="0">
                <a:solidFill>
                  <a:srgbClr val="231F20"/>
                </a:solidFill>
                <a:latin typeface="DM Sans Bold"/>
              </a:rPr>
              <a:t>CHECKOUT</a:t>
            </a:r>
          </a:p>
        </p:txBody>
      </p:sp>
      <p:sp>
        <p:nvSpPr>
          <p:cNvPr id="12" name="Freeform 12"/>
          <p:cNvSpPr/>
          <p:nvPr/>
        </p:nvSpPr>
        <p:spPr>
          <a:xfrm>
            <a:off x="6639774" y="2423673"/>
            <a:ext cx="1785007" cy="2487286"/>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3" name="Group 13"/>
          <p:cNvGrpSpPr/>
          <p:nvPr/>
        </p:nvGrpSpPr>
        <p:grpSpPr>
          <a:xfrm>
            <a:off x="7323423" y="5635529"/>
            <a:ext cx="441142" cy="404585"/>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15" name="TextBox 15"/>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6" name="TextBox 16"/>
          <p:cNvSpPr txBox="1"/>
          <p:nvPr/>
        </p:nvSpPr>
        <p:spPr>
          <a:xfrm>
            <a:off x="6697246" y="2768264"/>
            <a:ext cx="1785007" cy="1117935"/>
          </a:xfrm>
          <a:prstGeom prst="rect">
            <a:avLst/>
          </a:prstGeom>
        </p:spPr>
        <p:txBody>
          <a:bodyPr wrap="square" lIns="0" tIns="0" rIns="0" bIns="0" rtlCol="0" anchor="t">
            <a:spAutoFit/>
          </a:bodyPr>
          <a:lstStyle/>
          <a:p>
            <a:pPr algn="ctr">
              <a:lnSpc>
                <a:spcPts val="9141"/>
              </a:lnSpc>
            </a:pPr>
            <a:r>
              <a:rPr lang="en-US" sz="6624" spc="649" dirty="0">
                <a:solidFill>
                  <a:srgbClr val="FFFBFB"/>
                </a:solidFill>
                <a:latin typeface="DM Sans Bold"/>
              </a:rPr>
              <a:t>06</a:t>
            </a:r>
          </a:p>
        </p:txBody>
      </p:sp>
      <p:sp>
        <p:nvSpPr>
          <p:cNvPr id="17" name="Freeform 17"/>
          <p:cNvSpPr/>
          <p:nvPr/>
        </p:nvSpPr>
        <p:spPr>
          <a:xfrm>
            <a:off x="10159280" y="2409566"/>
            <a:ext cx="1785007" cy="2487286"/>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8" name="Group 18"/>
          <p:cNvGrpSpPr/>
          <p:nvPr/>
        </p:nvGrpSpPr>
        <p:grpSpPr>
          <a:xfrm>
            <a:off x="10853663" y="5680666"/>
            <a:ext cx="441142" cy="40458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20" name="TextBox 20"/>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1" name="TextBox 21"/>
          <p:cNvSpPr txBox="1"/>
          <p:nvPr/>
        </p:nvSpPr>
        <p:spPr>
          <a:xfrm>
            <a:off x="10181730" y="2849318"/>
            <a:ext cx="1785007" cy="1117935"/>
          </a:xfrm>
          <a:prstGeom prst="rect">
            <a:avLst/>
          </a:prstGeom>
        </p:spPr>
        <p:txBody>
          <a:bodyPr wrap="square" lIns="0" tIns="0" rIns="0" bIns="0" rtlCol="0" anchor="t">
            <a:spAutoFit/>
          </a:bodyPr>
          <a:lstStyle/>
          <a:p>
            <a:pPr algn="ctr">
              <a:lnSpc>
                <a:spcPts val="9141"/>
              </a:lnSpc>
            </a:pPr>
            <a:r>
              <a:rPr lang="en-US" sz="6624" spc="649" dirty="0">
                <a:solidFill>
                  <a:srgbClr val="FFFBFB"/>
                </a:solidFill>
                <a:latin typeface="DM Sans Bold"/>
              </a:rPr>
              <a:t>07</a:t>
            </a:r>
          </a:p>
        </p:txBody>
      </p:sp>
      <p:sp>
        <p:nvSpPr>
          <p:cNvPr id="22" name="Freeform 22"/>
          <p:cNvSpPr/>
          <p:nvPr/>
        </p:nvSpPr>
        <p:spPr>
          <a:xfrm>
            <a:off x="13762914" y="2340279"/>
            <a:ext cx="1785007" cy="2487286"/>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3" name="Group 23"/>
          <p:cNvGrpSpPr/>
          <p:nvPr/>
        </p:nvGrpSpPr>
        <p:grpSpPr>
          <a:xfrm>
            <a:off x="14465562" y="5663976"/>
            <a:ext cx="441142" cy="404585"/>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25" name="TextBox 25"/>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6" name="TextBox 26"/>
          <p:cNvSpPr txBox="1"/>
          <p:nvPr/>
        </p:nvSpPr>
        <p:spPr>
          <a:xfrm>
            <a:off x="13762914" y="2758828"/>
            <a:ext cx="1785007" cy="1117935"/>
          </a:xfrm>
          <a:prstGeom prst="rect">
            <a:avLst/>
          </a:prstGeom>
        </p:spPr>
        <p:txBody>
          <a:bodyPr wrap="square" lIns="0" tIns="0" rIns="0" bIns="0" rtlCol="0" anchor="t">
            <a:spAutoFit/>
          </a:bodyPr>
          <a:lstStyle/>
          <a:p>
            <a:pPr algn="ctr">
              <a:lnSpc>
                <a:spcPts val="9141"/>
              </a:lnSpc>
            </a:pPr>
            <a:r>
              <a:rPr lang="en-US" sz="6624" spc="649" dirty="0">
                <a:solidFill>
                  <a:srgbClr val="FFFBFB"/>
                </a:solidFill>
                <a:latin typeface="DM Sans Bold"/>
              </a:rPr>
              <a:t>08</a:t>
            </a:r>
          </a:p>
        </p:txBody>
      </p:sp>
      <p:sp>
        <p:nvSpPr>
          <p:cNvPr id="27" name="TextBox 27"/>
          <p:cNvSpPr txBox="1"/>
          <p:nvPr/>
        </p:nvSpPr>
        <p:spPr>
          <a:xfrm>
            <a:off x="6193310" y="6957070"/>
            <a:ext cx="2821196" cy="949234"/>
          </a:xfrm>
          <a:prstGeom prst="rect">
            <a:avLst/>
          </a:prstGeom>
        </p:spPr>
        <p:txBody>
          <a:bodyPr wrap="square" lIns="0" tIns="0" rIns="0" bIns="0" rtlCol="0" anchor="t">
            <a:spAutoFit/>
          </a:bodyPr>
          <a:lstStyle/>
          <a:p>
            <a:pPr algn="ctr">
              <a:lnSpc>
                <a:spcPts val="2545"/>
              </a:lnSpc>
            </a:pPr>
            <a:r>
              <a:rPr lang="en-GB" sz="1844" spc="180" dirty="0">
                <a:solidFill>
                  <a:srgbClr val="231F20"/>
                </a:solidFill>
                <a:latin typeface="DM Sans"/>
              </a:rPr>
              <a:t>Provide users with a history of their past orders for reference.</a:t>
            </a:r>
            <a:endParaRPr lang="en-US" sz="1844" spc="180" dirty="0">
              <a:solidFill>
                <a:srgbClr val="231F20"/>
              </a:solidFill>
              <a:latin typeface="DM Sans"/>
            </a:endParaRPr>
          </a:p>
        </p:txBody>
      </p:sp>
      <p:sp>
        <p:nvSpPr>
          <p:cNvPr id="28" name="TextBox 28"/>
          <p:cNvSpPr txBox="1"/>
          <p:nvPr/>
        </p:nvSpPr>
        <p:spPr>
          <a:xfrm>
            <a:off x="5497610" y="6327680"/>
            <a:ext cx="4463924" cy="482248"/>
          </a:xfrm>
          <a:prstGeom prst="rect">
            <a:avLst/>
          </a:prstGeom>
        </p:spPr>
        <p:txBody>
          <a:bodyPr wrap="square" lIns="0" tIns="0" rIns="0" bIns="0" rtlCol="0" anchor="t">
            <a:spAutoFit/>
          </a:bodyPr>
          <a:lstStyle/>
          <a:p>
            <a:pPr algn="ctr">
              <a:lnSpc>
                <a:spcPts val="4073"/>
              </a:lnSpc>
            </a:pPr>
            <a:r>
              <a:rPr lang="en-US" sz="2400" b="1" spc="289" dirty="0">
                <a:solidFill>
                  <a:srgbClr val="231F20"/>
                </a:solidFill>
                <a:latin typeface="DM Sans Bold"/>
              </a:rPr>
              <a:t>ORDER HISTORY</a:t>
            </a:r>
          </a:p>
        </p:txBody>
      </p:sp>
      <p:sp>
        <p:nvSpPr>
          <p:cNvPr id="29" name="TextBox 29"/>
          <p:cNvSpPr txBox="1"/>
          <p:nvPr/>
        </p:nvSpPr>
        <p:spPr>
          <a:xfrm>
            <a:off x="9747366" y="6956965"/>
            <a:ext cx="2821196" cy="949234"/>
          </a:xfrm>
          <a:prstGeom prst="rect">
            <a:avLst/>
          </a:prstGeom>
        </p:spPr>
        <p:txBody>
          <a:bodyPr wrap="square" lIns="0" tIns="0" rIns="0" bIns="0" rtlCol="0" anchor="t">
            <a:spAutoFit/>
          </a:bodyPr>
          <a:lstStyle/>
          <a:p>
            <a:pPr algn="ctr">
              <a:lnSpc>
                <a:spcPts val="2545"/>
              </a:lnSpc>
            </a:pPr>
            <a:r>
              <a:rPr lang="en-GB" sz="1844" spc="180" dirty="0">
                <a:solidFill>
                  <a:srgbClr val="231F20"/>
                </a:solidFill>
                <a:latin typeface="DM Sans"/>
              </a:rPr>
              <a:t>Allow users to track the status of their orders.</a:t>
            </a:r>
            <a:endParaRPr lang="en-US" sz="1844" spc="180" dirty="0">
              <a:solidFill>
                <a:srgbClr val="231F20"/>
              </a:solidFill>
              <a:latin typeface="DM Sans"/>
            </a:endParaRPr>
          </a:p>
        </p:txBody>
      </p:sp>
      <p:sp>
        <p:nvSpPr>
          <p:cNvPr id="30" name="TextBox 30"/>
          <p:cNvSpPr txBox="1"/>
          <p:nvPr/>
        </p:nvSpPr>
        <p:spPr>
          <a:xfrm>
            <a:off x="9597261" y="6332911"/>
            <a:ext cx="3317798" cy="482248"/>
          </a:xfrm>
          <a:prstGeom prst="rect">
            <a:avLst/>
          </a:prstGeom>
        </p:spPr>
        <p:txBody>
          <a:bodyPr wrap="square" lIns="0" tIns="0" rIns="0" bIns="0" rtlCol="0" anchor="t">
            <a:spAutoFit/>
          </a:bodyPr>
          <a:lstStyle/>
          <a:p>
            <a:pPr algn="ctr">
              <a:lnSpc>
                <a:spcPts val="4073"/>
              </a:lnSpc>
            </a:pPr>
            <a:r>
              <a:rPr lang="en-US" sz="2400" b="1" spc="289" dirty="0">
                <a:solidFill>
                  <a:srgbClr val="231F20"/>
                </a:solidFill>
                <a:latin typeface="DM Sans Bold"/>
              </a:rPr>
              <a:t>ORDER TRACKING</a:t>
            </a:r>
          </a:p>
        </p:txBody>
      </p:sp>
      <p:sp>
        <p:nvSpPr>
          <p:cNvPr id="31" name="TextBox 31"/>
          <p:cNvSpPr txBox="1"/>
          <p:nvPr/>
        </p:nvSpPr>
        <p:spPr>
          <a:xfrm>
            <a:off x="13454749" y="6821931"/>
            <a:ext cx="2821196" cy="1269835"/>
          </a:xfrm>
          <a:prstGeom prst="rect">
            <a:avLst/>
          </a:prstGeom>
        </p:spPr>
        <p:txBody>
          <a:bodyPr wrap="square" lIns="0" tIns="0" rIns="0" bIns="0" rtlCol="0" anchor="t">
            <a:spAutoFit/>
          </a:bodyPr>
          <a:lstStyle/>
          <a:p>
            <a:pPr algn="ctr">
              <a:lnSpc>
                <a:spcPts val="2545"/>
              </a:lnSpc>
            </a:pPr>
            <a:r>
              <a:rPr lang="en-GB" sz="1844" spc="180" dirty="0">
                <a:solidFill>
                  <a:srgbClr val="231F20"/>
                </a:solidFill>
                <a:latin typeface="DM Sans"/>
              </a:rPr>
              <a:t>Provide advanced search and filtering options for finding specific products.</a:t>
            </a:r>
            <a:endParaRPr lang="en-US" sz="1844" spc="180" dirty="0">
              <a:solidFill>
                <a:srgbClr val="231F20"/>
              </a:solidFill>
              <a:latin typeface="DM Sans"/>
            </a:endParaRPr>
          </a:p>
        </p:txBody>
      </p:sp>
      <p:sp>
        <p:nvSpPr>
          <p:cNvPr id="32" name="TextBox 32"/>
          <p:cNvSpPr txBox="1"/>
          <p:nvPr/>
        </p:nvSpPr>
        <p:spPr>
          <a:xfrm>
            <a:off x="13385130" y="6315684"/>
            <a:ext cx="3157849" cy="482248"/>
          </a:xfrm>
          <a:prstGeom prst="rect">
            <a:avLst/>
          </a:prstGeom>
        </p:spPr>
        <p:txBody>
          <a:bodyPr wrap="square" lIns="0" tIns="0" rIns="0" bIns="0" rtlCol="0" anchor="t">
            <a:spAutoFit/>
          </a:bodyPr>
          <a:lstStyle/>
          <a:p>
            <a:pPr algn="ctr">
              <a:lnSpc>
                <a:spcPts val="4073"/>
              </a:lnSpc>
            </a:pPr>
            <a:r>
              <a:rPr lang="en-US" sz="2400" b="1" spc="289" dirty="0">
                <a:solidFill>
                  <a:srgbClr val="231F20"/>
                </a:solidFill>
                <a:latin typeface="DM Sans Bold"/>
              </a:rPr>
              <a:t>SEARCH &amp; FILTER</a:t>
            </a:r>
          </a:p>
        </p:txBody>
      </p:sp>
      <p:sp>
        <p:nvSpPr>
          <p:cNvPr id="33" name="Freeform 33"/>
          <p:cNvSpPr/>
          <p:nvPr/>
        </p:nvSpPr>
        <p:spPr>
          <a:xfrm rot="-10799999">
            <a:off x="-2729621" y="-7074240"/>
            <a:ext cx="7835077" cy="10939025"/>
          </a:xfrm>
          <a:custGeom>
            <a:avLst/>
            <a:gdLst/>
            <a:ahLst/>
            <a:cxnLst/>
            <a:rect l="l" t="t" r="r" b="b"/>
            <a:pathLst>
              <a:path w="7835077" h="10939025">
                <a:moveTo>
                  <a:pt x="0" y="0"/>
                </a:moveTo>
                <a:lnTo>
                  <a:pt x="7835076" y="0"/>
                </a:lnTo>
                <a:lnTo>
                  <a:pt x="7835076" y="10939026"/>
                </a:lnTo>
                <a:lnTo>
                  <a:pt x="0" y="109390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4" name="TextBox 33">
            <a:extLst>
              <a:ext uri="{FF2B5EF4-FFF2-40B4-BE49-F238E27FC236}">
                <a16:creationId xmlns:a16="http://schemas.microsoft.com/office/drawing/2014/main" id="{124FD037-00CF-6D04-E92B-F82BB6BDC089}"/>
              </a:ext>
            </a:extLst>
          </p:cNvPr>
          <p:cNvSpPr txBox="1"/>
          <p:nvPr/>
        </p:nvSpPr>
        <p:spPr>
          <a:xfrm>
            <a:off x="6758940" y="576763"/>
            <a:ext cx="3591048" cy="1107996"/>
          </a:xfrm>
          <a:prstGeom prst="rect">
            <a:avLst/>
          </a:prstGeom>
          <a:noFill/>
        </p:spPr>
        <p:txBody>
          <a:bodyPr wrap="none" rtlCol="0">
            <a:spAutoFit/>
          </a:bodyPr>
          <a:lstStyle/>
          <a:p>
            <a:r>
              <a:rPr lang="en-US" sz="6600" b="1" dirty="0">
                <a:latin typeface="Oswald Bold" panose="00000800000000000000" charset="0"/>
              </a:rPr>
              <a:t>FEATURES</a:t>
            </a:r>
            <a:endParaRPr lang="en-US" b="1" dirty="0">
              <a:latin typeface="Oswald Bold" panose="00000800000000000000" charset="0"/>
            </a:endParaRPr>
          </a:p>
        </p:txBody>
      </p:sp>
    </p:spTree>
    <p:extLst>
      <p:ext uri="{BB962C8B-B14F-4D97-AF65-F5344CB8AC3E}">
        <p14:creationId xmlns:p14="http://schemas.microsoft.com/office/powerpoint/2010/main" val="1600129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dirty="0"/>
          </a:p>
        </p:txBody>
      </p:sp>
      <p:sp>
        <p:nvSpPr>
          <p:cNvPr id="3" name="Freeform 3"/>
          <p:cNvSpPr/>
          <p:nvPr/>
        </p:nvSpPr>
        <p:spPr>
          <a:xfrm>
            <a:off x="2616085" y="2358515"/>
            <a:ext cx="1785007" cy="2487286"/>
          </a:xfrm>
          <a:custGeom>
            <a:avLst/>
            <a:gdLst/>
            <a:ahLst/>
            <a:cxnLst/>
            <a:rect l="l" t="t" r="r" b="b"/>
            <a:pathLst>
              <a:path w="2027545" h="3080525">
                <a:moveTo>
                  <a:pt x="0" y="0"/>
                </a:moveTo>
                <a:lnTo>
                  <a:pt x="2027545" y="0"/>
                </a:lnTo>
                <a:lnTo>
                  <a:pt x="2027545"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2035253">
            <a:off x="16121778" y="4817488"/>
            <a:ext cx="7835077" cy="10939025"/>
          </a:xfrm>
          <a:custGeom>
            <a:avLst/>
            <a:gdLst/>
            <a:ahLst/>
            <a:cxnLst/>
            <a:rect l="l" t="t" r="r" b="b"/>
            <a:pathLst>
              <a:path w="7835077" h="10939025">
                <a:moveTo>
                  <a:pt x="0" y="0"/>
                </a:moveTo>
                <a:lnTo>
                  <a:pt x="7835077" y="0"/>
                </a:lnTo>
                <a:lnTo>
                  <a:pt x="7835077" y="10939026"/>
                </a:lnTo>
                <a:lnTo>
                  <a:pt x="0" y="109390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AutoShape 5"/>
          <p:cNvSpPr/>
          <p:nvPr/>
        </p:nvSpPr>
        <p:spPr>
          <a:xfrm>
            <a:off x="2103836" y="5891696"/>
            <a:ext cx="13666974" cy="19374"/>
          </a:xfrm>
          <a:prstGeom prst="line">
            <a:avLst/>
          </a:prstGeom>
          <a:ln w="38100" cap="flat">
            <a:solidFill>
              <a:srgbClr val="000000"/>
            </a:solidFill>
            <a:prstDash val="solid"/>
            <a:headEnd type="none" w="sm" len="sm"/>
            <a:tailEnd type="none" w="sm" len="sm"/>
          </a:ln>
        </p:spPr>
      </p:sp>
      <p:grpSp>
        <p:nvGrpSpPr>
          <p:cNvPr id="6" name="Group 6"/>
          <p:cNvGrpSpPr/>
          <p:nvPr/>
        </p:nvGrpSpPr>
        <p:grpSpPr>
          <a:xfrm>
            <a:off x="3337593" y="5652219"/>
            <a:ext cx="441142" cy="40458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8" name="TextBox 8"/>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9" name="TextBox 9"/>
          <p:cNvSpPr txBox="1"/>
          <p:nvPr/>
        </p:nvSpPr>
        <p:spPr>
          <a:xfrm>
            <a:off x="2197986" y="6982232"/>
            <a:ext cx="2821196" cy="949234"/>
          </a:xfrm>
          <a:prstGeom prst="rect">
            <a:avLst/>
          </a:prstGeom>
        </p:spPr>
        <p:txBody>
          <a:bodyPr wrap="square" lIns="0" tIns="0" rIns="0" bIns="0" rtlCol="0" anchor="t">
            <a:spAutoFit/>
          </a:bodyPr>
          <a:lstStyle/>
          <a:p>
            <a:pPr algn="ctr">
              <a:lnSpc>
                <a:spcPts val="2545"/>
              </a:lnSpc>
            </a:pPr>
            <a:r>
              <a:rPr lang="en-GB" sz="1844" spc="180" dirty="0">
                <a:solidFill>
                  <a:srgbClr val="231F20"/>
                </a:solidFill>
                <a:latin typeface="DM Sans"/>
              </a:rPr>
              <a:t>Enable users to view and manage their account details.</a:t>
            </a:r>
            <a:endParaRPr lang="en-US" sz="1844" spc="180" dirty="0">
              <a:solidFill>
                <a:srgbClr val="231F20"/>
              </a:solidFill>
              <a:latin typeface="DM Sans"/>
            </a:endParaRPr>
          </a:p>
        </p:txBody>
      </p:sp>
      <p:sp>
        <p:nvSpPr>
          <p:cNvPr id="10" name="TextBox 10"/>
          <p:cNvSpPr txBox="1"/>
          <p:nvPr/>
        </p:nvSpPr>
        <p:spPr>
          <a:xfrm>
            <a:off x="2653735" y="2798356"/>
            <a:ext cx="1785007" cy="1117935"/>
          </a:xfrm>
          <a:prstGeom prst="rect">
            <a:avLst/>
          </a:prstGeom>
        </p:spPr>
        <p:txBody>
          <a:bodyPr wrap="square" lIns="0" tIns="0" rIns="0" bIns="0" rtlCol="0" anchor="t">
            <a:spAutoFit/>
          </a:bodyPr>
          <a:lstStyle/>
          <a:p>
            <a:pPr algn="ctr">
              <a:lnSpc>
                <a:spcPts val="9141"/>
              </a:lnSpc>
            </a:pPr>
            <a:r>
              <a:rPr lang="en-US" sz="6624" spc="649" dirty="0">
                <a:solidFill>
                  <a:srgbClr val="FFFBFB"/>
                </a:solidFill>
                <a:latin typeface="DM Sans Bold"/>
              </a:rPr>
              <a:t>09</a:t>
            </a:r>
          </a:p>
        </p:txBody>
      </p:sp>
      <p:sp>
        <p:nvSpPr>
          <p:cNvPr id="11" name="TextBox 11"/>
          <p:cNvSpPr txBox="1"/>
          <p:nvPr/>
        </p:nvSpPr>
        <p:spPr>
          <a:xfrm>
            <a:off x="1505416" y="6287996"/>
            <a:ext cx="4463924" cy="482248"/>
          </a:xfrm>
          <a:prstGeom prst="rect">
            <a:avLst/>
          </a:prstGeom>
        </p:spPr>
        <p:txBody>
          <a:bodyPr wrap="square" lIns="0" tIns="0" rIns="0" bIns="0" rtlCol="0" anchor="t">
            <a:spAutoFit/>
          </a:bodyPr>
          <a:lstStyle/>
          <a:p>
            <a:pPr algn="ctr">
              <a:lnSpc>
                <a:spcPts val="4073"/>
              </a:lnSpc>
            </a:pPr>
            <a:r>
              <a:rPr lang="en-US" sz="2400" b="1" spc="289" dirty="0">
                <a:solidFill>
                  <a:srgbClr val="231F20"/>
                </a:solidFill>
                <a:latin typeface="DM Sans Bold"/>
              </a:rPr>
              <a:t>ACCOUNT INFORMATION</a:t>
            </a:r>
          </a:p>
        </p:txBody>
      </p:sp>
      <p:sp>
        <p:nvSpPr>
          <p:cNvPr id="12" name="Freeform 12"/>
          <p:cNvSpPr/>
          <p:nvPr/>
        </p:nvSpPr>
        <p:spPr>
          <a:xfrm>
            <a:off x="6639774" y="2423673"/>
            <a:ext cx="1785007" cy="2487286"/>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3" name="Group 13"/>
          <p:cNvGrpSpPr/>
          <p:nvPr/>
        </p:nvGrpSpPr>
        <p:grpSpPr>
          <a:xfrm>
            <a:off x="7323423" y="5635529"/>
            <a:ext cx="441142" cy="404585"/>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15" name="TextBox 15"/>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6" name="TextBox 16"/>
          <p:cNvSpPr txBox="1"/>
          <p:nvPr/>
        </p:nvSpPr>
        <p:spPr>
          <a:xfrm>
            <a:off x="6697246" y="2768264"/>
            <a:ext cx="1785007" cy="1117935"/>
          </a:xfrm>
          <a:prstGeom prst="rect">
            <a:avLst/>
          </a:prstGeom>
        </p:spPr>
        <p:txBody>
          <a:bodyPr wrap="square" lIns="0" tIns="0" rIns="0" bIns="0" rtlCol="0" anchor="t">
            <a:spAutoFit/>
          </a:bodyPr>
          <a:lstStyle/>
          <a:p>
            <a:pPr algn="ctr">
              <a:lnSpc>
                <a:spcPts val="9141"/>
              </a:lnSpc>
            </a:pPr>
            <a:r>
              <a:rPr lang="en-US" sz="6624" spc="649" dirty="0">
                <a:solidFill>
                  <a:srgbClr val="FFFBFB"/>
                </a:solidFill>
                <a:latin typeface="DM Sans Bold"/>
              </a:rPr>
              <a:t>10</a:t>
            </a:r>
          </a:p>
        </p:txBody>
      </p:sp>
      <p:sp>
        <p:nvSpPr>
          <p:cNvPr id="17" name="Freeform 17"/>
          <p:cNvSpPr/>
          <p:nvPr/>
        </p:nvSpPr>
        <p:spPr>
          <a:xfrm>
            <a:off x="10159280" y="2409566"/>
            <a:ext cx="1785007" cy="2487286"/>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8" name="Group 18"/>
          <p:cNvGrpSpPr/>
          <p:nvPr/>
        </p:nvGrpSpPr>
        <p:grpSpPr>
          <a:xfrm>
            <a:off x="10853663" y="5680666"/>
            <a:ext cx="441142" cy="40458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20" name="TextBox 20"/>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1" name="TextBox 21"/>
          <p:cNvSpPr txBox="1"/>
          <p:nvPr/>
        </p:nvSpPr>
        <p:spPr>
          <a:xfrm>
            <a:off x="10181730" y="2849318"/>
            <a:ext cx="1785007" cy="1117935"/>
          </a:xfrm>
          <a:prstGeom prst="rect">
            <a:avLst/>
          </a:prstGeom>
        </p:spPr>
        <p:txBody>
          <a:bodyPr wrap="square" lIns="0" tIns="0" rIns="0" bIns="0" rtlCol="0" anchor="t">
            <a:spAutoFit/>
          </a:bodyPr>
          <a:lstStyle/>
          <a:p>
            <a:pPr algn="ctr">
              <a:lnSpc>
                <a:spcPts val="9141"/>
              </a:lnSpc>
            </a:pPr>
            <a:r>
              <a:rPr lang="en-US" sz="6624" spc="649" dirty="0">
                <a:solidFill>
                  <a:srgbClr val="FFFBFB"/>
                </a:solidFill>
                <a:latin typeface="DM Sans Bold"/>
              </a:rPr>
              <a:t>11</a:t>
            </a:r>
          </a:p>
        </p:txBody>
      </p:sp>
      <p:sp>
        <p:nvSpPr>
          <p:cNvPr id="22" name="Freeform 22"/>
          <p:cNvSpPr/>
          <p:nvPr/>
        </p:nvSpPr>
        <p:spPr>
          <a:xfrm>
            <a:off x="13762914" y="2340279"/>
            <a:ext cx="1785007" cy="2487286"/>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3" name="Group 23"/>
          <p:cNvGrpSpPr/>
          <p:nvPr/>
        </p:nvGrpSpPr>
        <p:grpSpPr>
          <a:xfrm>
            <a:off x="14465562" y="5663976"/>
            <a:ext cx="441142" cy="404585"/>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25" name="TextBox 25"/>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6" name="TextBox 26"/>
          <p:cNvSpPr txBox="1"/>
          <p:nvPr/>
        </p:nvSpPr>
        <p:spPr>
          <a:xfrm>
            <a:off x="13762914" y="2758828"/>
            <a:ext cx="1785007" cy="1117935"/>
          </a:xfrm>
          <a:prstGeom prst="rect">
            <a:avLst/>
          </a:prstGeom>
        </p:spPr>
        <p:txBody>
          <a:bodyPr wrap="square" lIns="0" tIns="0" rIns="0" bIns="0" rtlCol="0" anchor="t">
            <a:spAutoFit/>
          </a:bodyPr>
          <a:lstStyle/>
          <a:p>
            <a:pPr algn="ctr">
              <a:lnSpc>
                <a:spcPts val="9141"/>
              </a:lnSpc>
            </a:pPr>
            <a:r>
              <a:rPr lang="en-US" sz="6624" spc="649" dirty="0">
                <a:solidFill>
                  <a:srgbClr val="FFFBFB"/>
                </a:solidFill>
                <a:latin typeface="DM Sans Bold"/>
              </a:rPr>
              <a:t>12</a:t>
            </a:r>
          </a:p>
        </p:txBody>
      </p:sp>
      <p:sp>
        <p:nvSpPr>
          <p:cNvPr id="27" name="TextBox 27"/>
          <p:cNvSpPr txBox="1"/>
          <p:nvPr/>
        </p:nvSpPr>
        <p:spPr>
          <a:xfrm>
            <a:off x="6193310" y="6957070"/>
            <a:ext cx="2821196" cy="949234"/>
          </a:xfrm>
          <a:prstGeom prst="rect">
            <a:avLst/>
          </a:prstGeom>
        </p:spPr>
        <p:txBody>
          <a:bodyPr wrap="square" lIns="0" tIns="0" rIns="0" bIns="0" rtlCol="0" anchor="t">
            <a:spAutoFit/>
          </a:bodyPr>
          <a:lstStyle/>
          <a:p>
            <a:pPr algn="ctr">
              <a:lnSpc>
                <a:spcPts val="2545"/>
              </a:lnSpc>
            </a:pPr>
            <a:r>
              <a:rPr lang="en-GB" sz="1844" spc="180" dirty="0">
                <a:solidFill>
                  <a:srgbClr val="231F20"/>
                </a:solidFill>
                <a:latin typeface="DM Sans"/>
              </a:rPr>
              <a:t>Offer personalized dashboards for different user roles.</a:t>
            </a:r>
            <a:endParaRPr lang="en-US" sz="1844" spc="180" dirty="0">
              <a:solidFill>
                <a:srgbClr val="231F20"/>
              </a:solidFill>
              <a:latin typeface="DM Sans"/>
            </a:endParaRPr>
          </a:p>
        </p:txBody>
      </p:sp>
      <p:sp>
        <p:nvSpPr>
          <p:cNvPr id="28" name="TextBox 28"/>
          <p:cNvSpPr txBox="1"/>
          <p:nvPr/>
        </p:nvSpPr>
        <p:spPr>
          <a:xfrm>
            <a:off x="5497610" y="6327680"/>
            <a:ext cx="4463924" cy="482248"/>
          </a:xfrm>
          <a:prstGeom prst="rect">
            <a:avLst/>
          </a:prstGeom>
        </p:spPr>
        <p:txBody>
          <a:bodyPr wrap="square" lIns="0" tIns="0" rIns="0" bIns="0" rtlCol="0" anchor="t">
            <a:spAutoFit/>
          </a:bodyPr>
          <a:lstStyle/>
          <a:p>
            <a:pPr algn="ctr">
              <a:lnSpc>
                <a:spcPts val="4073"/>
              </a:lnSpc>
            </a:pPr>
            <a:r>
              <a:rPr lang="en-US" sz="2400" b="1" spc="289" dirty="0">
                <a:solidFill>
                  <a:srgbClr val="231F20"/>
                </a:solidFill>
                <a:latin typeface="DM Sans Bold"/>
              </a:rPr>
              <a:t>DASHBOARD</a:t>
            </a:r>
          </a:p>
        </p:txBody>
      </p:sp>
      <p:sp>
        <p:nvSpPr>
          <p:cNvPr id="29" name="TextBox 29"/>
          <p:cNvSpPr txBox="1"/>
          <p:nvPr/>
        </p:nvSpPr>
        <p:spPr>
          <a:xfrm>
            <a:off x="9747366" y="6956965"/>
            <a:ext cx="2821196" cy="1269835"/>
          </a:xfrm>
          <a:prstGeom prst="rect">
            <a:avLst/>
          </a:prstGeom>
        </p:spPr>
        <p:txBody>
          <a:bodyPr wrap="square" lIns="0" tIns="0" rIns="0" bIns="0" rtlCol="0" anchor="t">
            <a:spAutoFit/>
          </a:bodyPr>
          <a:lstStyle/>
          <a:p>
            <a:pPr algn="ctr">
              <a:lnSpc>
                <a:spcPts val="2545"/>
              </a:lnSpc>
            </a:pPr>
            <a:r>
              <a:rPr lang="en-GB" sz="1844" spc="180" dirty="0">
                <a:solidFill>
                  <a:srgbClr val="231F20"/>
                </a:solidFill>
                <a:latin typeface="DM Sans"/>
              </a:rPr>
              <a:t> Allow sellers to add new products easily through a dedicated form.</a:t>
            </a:r>
            <a:endParaRPr lang="en-US" sz="1844" spc="180" dirty="0">
              <a:solidFill>
                <a:srgbClr val="231F20"/>
              </a:solidFill>
              <a:latin typeface="DM Sans"/>
            </a:endParaRPr>
          </a:p>
        </p:txBody>
      </p:sp>
      <p:sp>
        <p:nvSpPr>
          <p:cNvPr id="30" name="TextBox 30"/>
          <p:cNvSpPr txBox="1"/>
          <p:nvPr/>
        </p:nvSpPr>
        <p:spPr>
          <a:xfrm>
            <a:off x="9597261" y="6332911"/>
            <a:ext cx="3317798" cy="482248"/>
          </a:xfrm>
          <a:prstGeom prst="rect">
            <a:avLst/>
          </a:prstGeom>
        </p:spPr>
        <p:txBody>
          <a:bodyPr wrap="square" lIns="0" tIns="0" rIns="0" bIns="0" rtlCol="0" anchor="t">
            <a:spAutoFit/>
          </a:bodyPr>
          <a:lstStyle/>
          <a:p>
            <a:pPr algn="ctr">
              <a:lnSpc>
                <a:spcPts val="4073"/>
              </a:lnSpc>
            </a:pPr>
            <a:r>
              <a:rPr lang="en-US" sz="2400" b="1" spc="289" dirty="0">
                <a:solidFill>
                  <a:srgbClr val="231F20"/>
                </a:solidFill>
                <a:latin typeface="DM Sans Bold"/>
              </a:rPr>
              <a:t>ADD PRODUCT</a:t>
            </a:r>
          </a:p>
        </p:txBody>
      </p:sp>
      <p:sp>
        <p:nvSpPr>
          <p:cNvPr id="31" name="TextBox 31"/>
          <p:cNvSpPr txBox="1"/>
          <p:nvPr/>
        </p:nvSpPr>
        <p:spPr>
          <a:xfrm>
            <a:off x="13454749" y="6821931"/>
            <a:ext cx="2821196" cy="1269835"/>
          </a:xfrm>
          <a:prstGeom prst="rect">
            <a:avLst/>
          </a:prstGeom>
        </p:spPr>
        <p:txBody>
          <a:bodyPr wrap="square" lIns="0" tIns="0" rIns="0" bIns="0" rtlCol="0" anchor="t">
            <a:spAutoFit/>
          </a:bodyPr>
          <a:lstStyle/>
          <a:p>
            <a:pPr algn="ctr">
              <a:lnSpc>
                <a:spcPts val="2545"/>
              </a:lnSpc>
            </a:pPr>
            <a:r>
              <a:rPr lang="en-GB" sz="1844" spc="180" dirty="0">
                <a:solidFill>
                  <a:srgbClr val="231F20"/>
                </a:solidFill>
                <a:latin typeface="DM Sans"/>
              </a:rPr>
              <a:t>Provide comprehensive details for each product listing.</a:t>
            </a:r>
            <a:endParaRPr lang="en-US" sz="1844" spc="180" dirty="0">
              <a:solidFill>
                <a:srgbClr val="231F20"/>
              </a:solidFill>
              <a:latin typeface="DM Sans"/>
            </a:endParaRPr>
          </a:p>
        </p:txBody>
      </p:sp>
      <p:sp>
        <p:nvSpPr>
          <p:cNvPr id="32" name="TextBox 32"/>
          <p:cNvSpPr txBox="1"/>
          <p:nvPr/>
        </p:nvSpPr>
        <p:spPr>
          <a:xfrm>
            <a:off x="13385130" y="6315684"/>
            <a:ext cx="3317798" cy="482248"/>
          </a:xfrm>
          <a:prstGeom prst="rect">
            <a:avLst/>
          </a:prstGeom>
        </p:spPr>
        <p:txBody>
          <a:bodyPr wrap="square" lIns="0" tIns="0" rIns="0" bIns="0" rtlCol="0" anchor="t">
            <a:spAutoFit/>
          </a:bodyPr>
          <a:lstStyle/>
          <a:p>
            <a:pPr algn="ctr">
              <a:lnSpc>
                <a:spcPts val="4073"/>
              </a:lnSpc>
            </a:pPr>
            <a:r>
              <a:rPr lang="en-US" sz="2400" b="1" spc="289" dirty="0">
                <a:solidFill>
                  <a:srgbClr val="231F20"/>
                </a:solidFill>
                <a:latin typeface="DM Sans Bold"/>
              </a:rPr>
              <a:t>PRODUCT LISTING</a:t>
            </a:r>
          </a:p>
        </p:txBody>
      </p:sp>
      <p:sp>
        <p:nvSpPr>
          <p:cNvPr id="33" name="Freeform 33"/>
          <p:cNvSpPr/>
          <p:nvPr/>
        </p:nvSpPr>
        <p:spPr>
          <a:xfrm rot="-10799999">
            <a:off x="-2729621" y="-7074240"/>
            <a:ext cx="7835077" cy="10939025"/>
          </a:xfrm>
          <a:custGeom>
            <a:avLst/>
            <a:gdLst/>
            <a:ahLst/>
            <a:cxnLst/>
            <a:rect l="l" t="t" r="r" b="b"/>
            <a:pathLst>
              <a:path w="7835077" h="10939025">
                <a:moveTo>
                  <a:pt x="0" y="0"/>
                </a:moveTo>
                <a:lnTo>
                  <a:pt x="7835076" y="0"/>
                </a:lnTo>
                <a:lnTo>
                  <a:pt x="7835076" y="10939026"/>
                </a:lnTo>
                <a:lnTo>
                  <a:pt x="0" y="109390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4" name="TextBox 33">
            <a:extLst>
              <a:ext uri="{FF2B5EF4-FFF2-40B4-BE49-F238E27FC236}">
                <a16:creationId xmlns:a16="http://schemas.microsoft.com/office/drawing/2014/main" id="{124FD037-00CF-6D04-E92B-F82BB6BDC089}"/>
              </a:ext>
            </a:extLst>
          </p:cNvPr>
          <p:cNvSpPr txBox="1"/>
          <p:nvPr/>
        </p:nvSpPr>
        <p:spPr>
          <a:xfrm>
            <a:off x="6758940" y="576763"/>
            <a:ext cx="3591048" cy="1107996"/>
          </a:xfrm>
          <a:prstGeom prst="rect">
            <a:avLst/>
          </a:prstGeom>
          <a:noFill/>
        </p:spPr>
        <p:txBody>
          <a:bodyPr wrap="none" rtlCol="0">
            <a:spAutoFit/>
          </a:bodyPr>
          <a:lstStyle/>
          <a:p>
            <a:r>
              <a:rPr lang="en-US" sz="6600" b="1" dirty="0">
                <a:latin typeface="Oswald Bold" panose="00000800000000000000" charset="0"/>
              </a:rPr>
              <a:t>FEATURES</a:t>
            </a:r>
            <a:endParaRPr lang="en-US" b="1" dirty="0">
              <a:latin typeface="Oswald Bold" panose="00000800000000000000" charset="0"/>
            </a:endParaRPr>
          </a:p>
        </p:txBody>
      </p:sp>
    </p:spTree>
    <p:extLst>
      <p:ext uri="{BB962C8B-B14F-4D97-AF65-F5344CB8AC3E}">
        <p14:creationId xmlns:p14="http://schemas.microsoft.com/office/powerpoint/2010/main" val="3907300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dirty="0"/>
          </a:p>
        </p:txBody>
      </p:sp>
      <p:sp>
        <p:nvSpPr>
          <p:cNvPr id="3" name="Freeform 3"/>
          <p:cNvSpPr/>
          <p:nvPr/>
        </p:nvSpPr>
        <p:spPr>
          <a:xfrm>
            <a:off x="2616085" y="2358515"/>
            <a:ext cx="1785007" cy="2487286"/>
          </a:xfrm>
          <a:custGeom>
            <a:avLst/>
            <a:gdLst/>
            <a:ahLst/>
            <a:cxnLst/>
            <a:rect l="l" t="t" r="r" b="b"/>
            <a:pathLst>
              <a:path w="2027545" h="3080525">
                <a:moveTo>
                  <a:pt x="0" y="0"/>
                </a:moveTo>
                <a:lnTo>
                  <a:pt x="2027545" y="0"/>
                </a:lnTo>
                <a:lnTo>
                  <a:pt x="2027545"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2035253">
            <a:off x="16121778" y="4817488"/>
            <a:ext cx="7835077" cy="10939025"/>
          </a:xfrm>
          <a:custGeom>
            <a:avLst/>
            <a:gdLst/>
            <a:ahLst/>
            <a:cxnLst/>
            <a:rect l="l" t="t" r="r" b="b"/>
            <a:pathLst>
              <a:path w="7835077" h="10939025">
                <a:moveTo>
                  <a:pt x="0" y="0"/>
                </a:moveTo>
                <a:lnTo>
                  <a:pt x="7835077" y="0"/>
                </a:lnTo>
                <a:lnTo>
                  <a:pt x="7835077" y="10939026"/>
                </a:lnTo>
                <a:lnTo>
                  <a:pt x="0" y="109390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AutoShape 5"/>
          <p:cNvSpPr/>
          <p:nvPr/>
        </p:nvSpPr>
        <p:spPr>
          <a:xfrm>
            <a:off x="2103836" y="5891696"/>
            <a:ext cx="13666974" cy="19374"/>
          </a:xfrm>
          <a:prstGeom prst="line">
            <a:avLst/>
          </a:prstGeom>
          <a:ln w="38100" cap="flat">
            <a:solidFill>
              <a:srgbClr val="000000"/>
            </a:solidFill>
            <a:prstDash val="solid"/>
            <a:headEnd type="none" w="sm" len="sm"/>
            <a:tailEnd type="none" w="sm" len="sm"/>
          </a:ln>
        </p:spPr>
      </p:sp>
      <p:grpSp>
        <p:nvGrpSpPr>
          <p:cNvPr id="6" name="Group 6"/>
          <p:cNvGrpSpPr/>
          <p:nvPr/>
        </p:nvGrpSpPr>
        <p:grpSpPr>
          <a:xfrm>
            <a:off x="3337593" y="5652219"/>
            <a:ext cx="441142" cy="40458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8" name="TextBox 8"/>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9" name="TextBox 9"/>
          <p:cNvSpPr txBox="1"/>
          <p:nvPr/>
        </p:nvSpPr>
        <p:spPr>
          <a:xfrm>
            <a:off x="2197986" y="6982232"/>
            <a:ext cx="2821196" cy="949234"/>
          </a:xfrm>
          <a:prstGeom prst="rect">
            <a:avLst/>
          </a:prstGeom>
        </p:spPr>
        <p:txBody>
          <a:bodyPr wrap="square" lIns="0" tIns="0" rIns="0" bIns="0" rtlCol="0" anchor="t">
            <a:spAutoFit/>
          </a:bodyPr>
          <a:lstStyle/>
          <a:p>
            <a:pPr algn="ctr">
              <a:lnSpc>
                <a:spcPts val="2545"/>
              </a:lnSpc>
            </a:pPr>
            <a:r>
              <a:rPr lang="en-GB" sz="1844" spc="180" dirty="0">
                <a:solidFill>
                  <a:srgbClr val="231F20"/>
                </a:solidFill>
                <a:latin typeface="DM Sans"/>
              </a:rPr>
              <a:t>Streamline the checkout process for smooth transactions.</a:t>
            </a:r>
            <a:endParaRPr lang="en-US" sz="1844" spc="180" dirty="0">
              <a:solidFill>
                <a:srgbClr val="231F20"/>
              </a:solidFill>
              <a:latin typeface="DM Sans"/>
            </a:endParaRPr>
          </a:p>
        </p:txBody>
      </p:sp>
      <p:sp>
        <p:nvSpPr>
          <p:cNvPr id="10" name="TextBox 10"/>
          <p:cNvSpPr txBox="1"/>
          <p:nvPr/>
        </p:nvSpPr>
        <p:spPr>
          <a:xfrm>
            <a:off x="2653735" y="2798356"/>
            <a:ext cx="1785007" cy="1117935"/>
          </a:xfrm>
          <a:prstGeom prst="rect">
            <a:avLst/>
          </a:prstGeom>
        </p:spPr>
        <p:txBody>
          <a:bodyPr wrap="square" lIns="0" tIns="0" rIns="0" bIns="0" rtlCol="0" anchor="t">
            <a:spAutoFit/>
          </a:bodyPr>
          <a:lstStyle/>
          <a:p>
            <a:pPr algn="ctr">
              <a:lnSpc>
                <a:spcPts val="9141"/>
              </a:lnSpc>
            </a:pPr>
            <a:r>
              <a:rPr lang="en-US" sz="6624" spc="649" dirty="0">
                <a:solidFill>
                  <a:srgbClr val="FFFBFB"/>
                </a:solidFill>
                <a:latin typeface="DM Sans Bold"/>
              </a:rPr>
              <a:t>13</a:t>
            </a:r>
          </a:p>
        </p:txBody>
      </p:sp>
      <p:sp>
        <p:nvSpPr>
          <p:cNvPr id="11" name="TextBox 11"/>
          <p:cNvSpPr txBox="1"/>
          <p:nvPr/>
        </p:nvSpPr>
        <p:spPr>
          <a:xfrm>
            <a:off x="1505416" y="6287996"/>
            <a:ext cx="4463924" cy="482248"/>
          </a:xfrm>
          <a:prstGeom prst="rect">
            <a:avLst/>
          </a:prstGeom>
        </p:spPr>
        <p:txBody>
          <a:bodyPr wrap="square" lIns="0" tIns="0" rIns="0" bIns="0" rtlCol="0" anchor="t">
            <a:spAutoFit/>
          </a:bodyPr>
          <a:lstStyle/>
          <a:p>
            <a:pPr algn="ctr">
              <a:lnSpc>
                <a:spcPts val="4073"/>
              </a:lnSpc>
            </a:pPr>
            <a:r>
              <a:rPr lang="en-US" sz="2400" b="1" spc="289" dirty="0">
                <a:solidFill>
                  <a:srgbClr val="231F20"/>
                </a:solidFill>
                <a:latin typeface="DM Sans Bold"/>
              </a:rPr>
              <a:t>ORDER MANAGEMENT</a:t>
            </a:r>
          </a:p>
        </p:txBody>
      </p:sp>
      <p:sp>
        <p:nvSpPr>
          <p:cNvPr id="12" name="Freeform 12"/>
          <p:cNvSpPr/>
          <p:nvPr/>
        </p:nvSpPr>
        <p:spPr>
          <a:xfrm>
            <a:off x="6639774" y="2423673"/>
            <a:ext cx="1785007" cy="2487286"/>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3" name="Group 13"/>
          <p:cNvGrpSpPr/>
          <p:nvPr/>
        </p:nvGrpSpPr>
        <p:grpSpPr>
          <a:xfrm>
            <a:off x="7323423" y="5635529"/>
            <a:ext cx="441142" cy="404585"/>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15" name="TextBox 15"/>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6" name="TextBox 16"/>
          <p:cNvSpPr txBox="1"/>
          <p:nvPr/>
        </p:nvSpPr>
        <p:spPr>
          <a:xfrm>
            <a:off x="6697246" y="2768264"/>
            <a:ext cx="1785007" cy="1117935"/>
          </a:xfrm>
          <a:prstGeom prst="rect">
            <a:avLst/>
          </a:prstGeom>
        </p:spPr>
        <p:txBody>
          <a:bodyPr wrap="square" lIns="0" tIns="0" rIns="0" bIns="0" rtlCol="0" anchor="t">
            <a:spAutoFit/>
          </a:bodyPr>
          <a:lstStyle/>
          <a:p>
            <a:pPr algn="ctr">
              <a:lnSpc>
                <a:spcPts val="9141"/>
              </a:lnSpc>
            </a:pPr>
            <a:r>
              <a:rPr lang="en-US" sz="6624" spc="649" dirty="0">
                <a:solidFill>
                  <a:srgbClr val="FFFBFB"/>
                </a:solidFill>
                <a:latin typeface="DM Sans Bold"/>
              </a:rPr>
              <a:t>14</a:t>
            </a:r>
          </a:p>
        </p:txBody>
      </p:sp>
      <p:sp>
        <p:nvSpPr>
          <p:cNvPr id="17" name="Freeform 17"/>
          <p:cNvSpPr/>
          <p:nvPr/>
        </p:nvSpPr>
        <p:spPr>
          <a:xfrm>
            <a:off x="10159280" y="2409566"/>
            <a:ext cx="1785007" cy="2487286"/>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8" name="Group 18"/>
          <p:cNvGrpSpPr/>
          <p:nvPr/>
        </p:nvGrpSpPr>
        <p:grpSpPr>
          <a:xfrm>
            <a:off x="10853663" y="5680666"/>
            <a:ext cx="441142" cy="40458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20" name="TextBox 20"/>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1" name="TextBox 21"/>
          <p:cNvSpPr txBox="1"/>
          <p:nvPr/>
        </p:nvSpPr>
        <p:spPr>
          <a:xfrm>
            <a:off x="10181730" y="2849318"/>
            <a:ext cx="1785007" cy="1117935"/>
          </a:xfrm>
          <a:prstGeom prst="rect">
            <a:avLst/>
          </a:prstGeom>
        </p:spPr>
        <p:txBody>
          <a:bodyPr wrap="square" lIns="0" tIns="0" rIns="0" bIns="0" rtlCol="0" anchor="t">
            <a:spAutoFit/>
          </a:bodyPr>
          <a:lstStyle/>
          <a:p>
            <a:pPr algn="ctr">
              <a:lnSpc>
                <a:spcPts val="9141"/>
              </a:lnSpc>
            </a:pPr>
            <a:r>
              <a:rPr lang="en-US" sz="6624" spc="649" dirty="0">
                <a:solidFill>
                  <a:srgbClr val="FFFBFB"/>
                </a:solidFill>
                <a:latin typeface="DM Sans Bold"/>
              </a:rPr>
              <a:t>15</a:t>
            </a:r>
          </a:p>
        </p:txBody>
      </p:sp>
      <p:sp>
        <p:nvSpPr>
          <p:cNvPr id="22" name="Freeform 22"/>
          <p:cNvSpPr/>
          <p:nvPr/>
        </p:nvSpPr>
        <p:spPr>
          <a:xfrm>
            <a:off x="13762914" y="2340279"/>
            <a:ext cx="1785007" cy="2487286"/>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3" name="Group 23"/>
          <p:cNvGrpSpPr/>
          <p:nvPr/>
        </p:nvGrpSpPr>
        <p:grpSpPr>
          <a:xfrm>
            <a:off x="14465562" y="5663976"/>
            <a:ext cx="441142" cy="404585"/>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25" name="TextBox 25"/>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6" name="TextBox 26"/>
          <p:cNvSpPr txBox="1"/>
          <p:nvPr/>
        </p:nvSpPr>
        <p:spPr>
          <a:xfrm>
            <a:off x="13762914" y="2758828"/>
            <a:ext cx="1785007" cy="1117935"/>
          </a:xfrm>
          <a:prstGeom prst="rect">
            <a:avLst/>
          </a:prstGeom>
        </p:spPr>
        <p:txBody>
          <a:bodyPr wrap="square" lIns="0" tIns="0" rIns="0" bIns="0" rtlCol="0" anchor="t">
            <a:spAutoFit/>
          </a:bodyPr>
          <a:lstStyle/>
          <a:p>
            <a:pPr algn="ctr">
              <a:lnSpc>
                <a:spcPts val="9141"/>
              </a:lnSpc>
            </a:pPr>
            <a:r>
              <a:rPr lang="en-US" sz="6624" spc="649" dirty="0">
                <a:solidFill>
                  <a:srgbClr val="FFFBFB"/>
                </a:solidFill>
                <a:latin typeface="DM Sans Bold"/>
              </a:rPr>
              <a:t>16</a:t>
            </a:r>
          </a:p>
        </p:txBody>
      </p:sp>
      <p:sp>
        <p:nvSpPr>
          <p:cNvPr id="27" name="TextBox 27"/>
          <p:cNvSpPr txBox="1"/>
          <p:nvPr/>
        </p:nvSpPr>
        <p:spPr>
          <a:xfrm>
            <a:off x="6193310" y="6957070"/>
            <a:ext cx="2821196" cy="949234"/>
          </a:xfrm>
          <a:prstGeom prst="rect">
            <a:avLst/>
          </a:prstGeom>
        </p:spPr>
        <p:txBody>
          <a:bodyPr wrap="square" lIns="0" tIns="0" rIns="0" bIns="0" rtlCol="0" anchor="t">
            <a:spAutoFit/>
          </a:bodyPr>
          <a:lstStyle/>
          <a:p>
            <a:pPr algn="ctr">
              <a:lnSpc>
                <a:spcPts val="2545"/>
              </a:lnSpc>
            </a:pPr>
            <a:r>
              <a:rPr lang="en-GB" sz="1844" spc="180" dirty="0">
                <a:solidFill>
                  <a:srgbClr val="231F20"/>
                </a:solidFill>
                <a:latin typeface="DM Sans"/>
              </a:rPr>
              <a:t>Provide users with a history of their past orders for reference.</a:t>
            </a:r>
            <a:endParaRPr lang="en-US" sz="1844" spc="180" dirty="0">
              <a:solidFill>
                <a:srgbClr val="231F20"/>
              </a:solidFill>
              <a:latin typeface="DM Sans"/>
            </a:endParaRPr>
          </a:p>
        </p:txBody>
      </p:sp>
      <p:sp>
        <p:nvSpPr>
          <p:cNvPr id="28" name="TextBox 28"/>
          <p:cNvSpPr txBox="1"/>
          <p:nvPr/>
        </p:nvSpPr>
        <p:spPr>
          <a:xfrm>
            <a:off x="5497610" y="6327680"/>
            <a:ext cx="4463924" cy="482248"/>
          </a:xfrm>
          <a:prstGeom prst="rect">
            <a:avLst/>
          </a:prstGeom>
        </p:spPr>
        <p:txBody>
          <a:bodyPr wrap="square" lIns="0" tIns="0" rIns="0" bIns="0" rtlCol="0" anchor="t">
            <a:spAutoFit/>
          </a:bodyPr>
          <a:lstStyle/>
          <a:p>
            <a:pPr algn="ctr">
              <a:lnSpc>
                <a:spcPts val="4073"/>
              </a:lnSpc>
            </a:pPr>
            <a:r>
              <a:rPr lang="en-US" sz="2400" b="1" spc="289" dirty="0">
                <a:solidFill>
                  <a:srgbClr val="231F20"/>
                </a:solidFill>
                <a:latin typeface="DM Sans Bold"/>
              </a:rPr>
              <a:t>ADMIN DASHBOARD</a:t>
            </a:r>
          </a:p>
        </p:txBody>
      </p:sp>
      <p:sp>
        <p:nvSpPr>
          <p:cNvPr id="29" name="TextBox 29"/>
          <p:cNvSpPr txBox="1"/>
          <p:nvPr/>
        </p:nvSpPr>
        <p:spPr>
          <a:xfrm>
            <a:off x="9747366" y="6956965"/>
            <a:ext cx="2821196" cy="949234"/>
          </a:xfrm>
          <a:prstGeom prst="rect">
            <a:avLst/>
          </a:prstGeom>
        </p:spPr>
        <p:txBody>
          <a:bodyPr wrap="square" lIns="0" tIns="0" rIns="0" bIns="0" rtlCol="0" anchor="t">
            <a:spAutoFit/>
          </a:bodyPr>
          <a:lstStyle/>
          <a:p>
            <a:pPr algn="ctr">
              <a:lnSpc>
                <a:spcPts val="2545"/>
              </a:lnSpc>
            </a:pPr>
            <a:r>
              <a:rPr lang="en-GB" sz="1844" spc="180" dirty="0">
                <a:solidFill>
                  <a:srgbClr val="231F20"/>
                </a:solidFill>
                <a:latin typeface="DM Sans"/>
              </a:rPr>
              <a:t>Allow users to track the status of their orders.</a:t>
            </a:r>
            <a:endParaRPr lang="en-US" sz="1844" spc="180" dirty="0">
              <a:solidFill>
                <a:srgbClr val="231F20"/>
              </a:solidFill>
              <a:latin typeface="DM Sans"/>
            </a:endParaRPr>
          </a:p>
        </p:txBody>
      </p:sp>
      <p:sp>
        <p:nvSpPr>
          <p:cNvPr id="30" name="TextBox 30"/>
          <p:cNvSpPr txBox="1"/>
          <p:nvPr/>
        </p:nvSpPr>
        <p:spPr>
          <a:xfrm>
            <a:off x="9597261" y="6332911"/>
            <a:ext cx="3317798" cy="482248"/>
          </a:xfrm>
          <a:prstGeom prst="rect">
            <a:avLst/>
          </a:prstGeom>
        </p:spPr>
        <p:txBody>
          <a:bodyPr wrap="square" lIns="0" tIns="0" rIns="0" bIns="0" rtlCol="0" anchor="t">
            <a:spAutoFit/>
          </a:bodyPr>
          <a:lstStyle/>
          <a:p>
            <a:pPr algn="ctr">
              <a:lnSpc>
                <a:spcPts val="4073"/>
              </a:lnSpc>
            </a:pPr>
            <a:r>
              <a:rPr lang="en-US" sz="2400" b="1" spc="289" dirty="0">
                <a:solidFill>
                  <a:srgbClr val="231F20"/>
                </a:solidFill>
                <a:latin typeface="DM Sans Bold"/>
              </a:rPr>
              <a:t>MANAGE ORDERS</a:t>
            </a:r>
          </a:p>
        </p:txBody>
      </p:sp>
      <p:sp>
        <p:nvSpPr>
          <p:cNvPr id="31" name="TextBox 31"/>
          <p:cNvSpPr txBox="1"/>
          <p:nvPr/>
        </p:nvSpPr>
        <p:spPr>
          <a:xfrm>
            <a:off x="13454749" y="6821931"/>
            <a:ext cx="2821196" cy="949234"/>
          </a:xfrm>
          <a:prstGeom prst="rect">
            <a:avLst/>
          </a:prstGeom>
        </p:spPr>
        <p:txBody>
          <a:bodyPr wrap="square" lIns="0" tIns="0" rIns="0" bIns="0" rtlCol="0" anchor="t">
            <a:spAutoFit/>
          </a:bodyPr>
          <a:lstStyle/>
          <a:p>
            <a:pPr algn="ctr">
              <a:lnSpc>
                <a:spcPts val="2545"/>
              </a:lnSpc>
            </a:pPr>
            <a:r>
              <a:rPr lang="en-GB" sz="1844" spc="180" dirty="0">
                <a:solidFill>
                  <a:srgbClr val="231F20"/>
                </a:solidFill>
                <a:latin typeface="DM Sans"/>
              </a:rPr>
              <a:t>Enable sellers to manage their product listings.</a:t>
            </a:r>
            <a:endParaRPr lang="en-US" sz="1844" spc="180" dirty="0">
              <a:solidFill>
                <a:srgbClr val="231F20"/>
              </a:solidFill>
              <a:latin typeface="DM Sans"/>
            </a:endParaRPr>
          </a:p>
        </p:txBody>
      </p:sp>
      <p:sp>
        <p:nvSpPr>
          <p:cNvPr id="32" name="TextBox 32"/>
          <p:cNvSpPr txBox="1"/>
          <p:nvPr/>
        </p:nvSpPr>
        <p:spPr>
          <a:xfrm>
            <a:off x="13385130" y="6315684"/>
            <a:ext cx="3157849" cy="482248"/>
          </a:xfrm>
          <a:prstGeom prst="rect">
            <a:avLst/>
          </a:prstGeom>
        </p:spPr>
        <p:txBody>
          <a:bodyPr wrap="square" lIns="0" tIns="0" rIns="0" bIns="0" rtlCol="0" anchor="t">
            <a:spAutoFit/>
          </a:bodyPr>
          <a:lstStyle/>
          <a:p>
            <a:pPr algn="ctr">
              <a:lnSpc>
                <a:spcPts val="4073"/>
              </a:lnSpc>
            </a:pPr>
            <a:r>
              <a:rPr lang="en-US" sz="2400" b="1" spc="289" dirty="0">
                <a:solidFill>
                  <a:srgbClr val="231F20"/>
                </a:solidFill>
                <a:latin typeface="DM Sans Bold"/>
              </a:rPr>
              <a:t>MANAGE LISTING</a:t>
            </a:r>
          </a:p>
        </p:txBody>
      </p:sp>
      <p:sp>
        <p:nvSpPr>
          <p:cNvPr id="33" name="Freeform 33"/>
          <p:cNvSpPr/>
          <p:nvPr/>
        </p:nvSpPr>
        <p:spPr>
          <a:xfrm rot="-10799999">
            <a:off x="-2729621" y="-7074240"/>
            <a:ext cx="7835077" cy="10939025"/>
          </a:xfrm>
          <a:custGeom>
            <a:avLst/>
            <a:gdLst/>
            <a:ahLst/>
            <a:cxnLst/>
            <a:rect l="l" t="t" r="r" b="b"/>
            <a:pathLst>
              <a:path w="7835077" h="10939025">
                <a:moveTo>
                  <a:pt x="0" y="0"/>
                </a:moveTo>
                <a:lnTo>
                  <a:pt x="7835076" y="0"/>
                </a:lnTo>
                <a:lnTo>
                  <a:pt x="7835076" y="10939026"/>
                </a:lnTo>
                <a:lnTo>
                  <a:pt x="0" y="109390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4" name="TextBox 33">
            <a:extLst>
              <a:ext uri="{FF2B5EF4-FFF2-40B4-BE49-F238E27FC236}">
                <a16:creationId xmlns:a16="http://schemas.microsoft.com/office/drawing/2014/main" id="{124FD037-00CF-6D04-E92B-F82BB6BDC089}"/>
              </a:ext>
            </a:extLst>
          </p:cNvPr>
          <p:cNvSpPr txBox="1"/>
          <p:nvPr/>
        </p:nvSpPr>
        <p:spPr>
          <a:xfrm>
            <a:off x="6758940" y="576763"/>
            <a:ext cx="3591048" cy="1107996"/>
          </a:xfrm>
          <a:prstGeom prst="rect">
            <a:avLst/>
          </a:prstGeom>
          <a:noFill/>
        </p:spPr>
        <p:txBody>
          <a:bodyPr wrap="none" rtlCol="0">
            <a:spAutoFit/>
          </a:bodyPr>
          <a:lstStyle/>
          <a:p>
            <a:r>
              <a:rPr lang="en-US" sz="6600" b="1" dirty="0">
                <a:latin typeface="Oswald Bold" panose="00000800000000000000" charset="0"/>
              </a:rPr>
              <a:t>FEATURES</a:t>
            </a:r>
            <a:endParaRPr lang="en-US" b="1" dirty="0">
              <a:latin typeface="Oswald Bold" panose="00000800000000000000" charset="0"/>
            </a:endParaRPr>
          </a:p>
        </p:txBody>
      </p:sp>
    </p:spTree>
    <p:extLst>
      <p:ext uri="{BB962C8B-B14F-4D97-AF65-F5344CB8AC3E}">
        <p14:creationId xmlns:p14="http://schemas.microsoft.com/office/powerpoint/2010/main" val="165191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dirty="0"/>
          </a:p>
        </p:txBody>
      </p:sp>
      <p:sp>
        <p:nvSpPr>
          <p:cNvPr id="3" name="Freeform 3"/>
          <p:cNvSpPr/>
          <p:nvPr/>
        </p:nvSpPr>
        <p:spPr>
          <a:xfrm>
            <a:off x="2616085" y="2358515"/>
            <a:ext cx="1785007" cy="2487286"/>
          </a:xfrm>
          <a:custGeom>
            <a:avLst/>
            <a:gdLst/>
            <a:ahLst/>
            <a:cxnLst/>
            <a:rect l="l" t="t" r="r" b="b"/>
            <a:pathLst>
              <a:path w="2027545" h="3080525">
                <a:moveTo>
                  <a:pt x="0" y="0"/>
                </a:moveTo>
                <a:lnTo>
                  <a:pt x="2027545" y="0"/>
                </a:lnTo>
                <a:lnTo>
                  <a:pt x="2027545"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2035253">
            <a:off x="16121778" y="4817488"/>
            <a:ext cx="7835077" cy="10939025"/>
          </a:xfrm>
          <a:custGeom>
            <a:avLst/>
            <a:gdLst/>
            <a:ahLst/>
            <a:cxnLst/>
            <a:rect l="l" t="t" r="r" b="b"/>
            <a:pathLst>
              <a:path w="7835077" h="10939025">
                <a:moveTo>
                  <a:pt x="0" y="0"/>
                </a:moveTo>
                <a:lnTo>
                  <a:pt x="7835077" y="0"/>
                </a:lnTo>
                <a:lnTo>
                  <a:pt x="7835077" y="10939026"/>
                </a:lnTo>
                <a:lnTo>
                  <a:pt x="0" y="109390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AutoShape 5"/>
          <p:cNvSpPr/>
          <p:nvPr/>
        </p:nvSpPr>
        <p:spPr>
          <a:xfrm>
            <a:off x="2103836" y="5891696"/>
            <a:ext cx="13666974" cy="19374"/>
          </a:xfrm>
          <a:prstGeom prst="line">
            <a:avLst/>
          </a:prstGeom>
          <a:ln w="38100" cap="flat">
            <a:solidFill>
              <a:srgbClr val="000000"/>
            </a:solidFill>
            <a:prstDash val="solid"/>
            <a:headEnd type="none" w="sm" len="sm"/>
            <a:tailEnd type="none" w="sm" len="sm"/>
          </a:ln>
        </p:spPr>
      </p:sp>
      <p:grpSp>
        <p:nvGrpSpPr>
          <p:cNvPr id="6" name="Group 6"/>
          <p:cNvGrpSpPr/>
          <p:nvPr/>
        </p:nvGrpSpPr>
        <p:grpSpPr>
          <a:xfrm>
            <a:off x="3337593" y="5652219"/>
            <a:ext cx="441142" cy="40458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8" name="TextBox 8"/>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9" name="TextBox 9"/>
          <p:cNvSpPr txBox="1"/>
          <p:nvPr/>
        </p:nvSpPr>
        <p:spPr>
          <a:xfrm>
            <a:off x="2197986" y="6982232"/>
            <a:ext cx="2821196" cy="949234"/>
          </a:xfrm>
          <a:prstGeom prst="rect">
            <a:avLst/>
          </a:prstGeom>
        </p:spPr>
        <p:txBody>
          <a:bodyPr wrap="square" lIns="0" tIns="0" rIns="0" bIns="0" rtlCol="0" anchor="t">
            <a:spAutoFit/>
          </a:bodyPr>
          <a:lstStyle/>
          <a:p>
            <a:pPr algn="ctr">
              <a:lnSpc>
                <a:spcPts val="2545"/>
              </a:lnSpc>
            </a:pPr>
            <a:r>
              <a:rPr lang="en-GB" sz="1844" spc="180" dirty="0">
                <a:solidFill>
                  <a:srgbClr val="231F20"/>
                </a:solidFill>
                <a:latin typeface="DM Sans"/>
              </a:rPr>
              <a:t>Streamline the checkout process for smooth transactions.</a:t>
            </a:r>
            <a:endParaRPr lang="en-US" sz="1844" spc="180" dirty="0">
              <a:solidFill>
                <a:srgbClr val="231F20"/>
              </a:solidFill>
              <a:latin typeface="DM Sans"/>
            </a:endParaRPr>
          </a:p>
        </p:txBody>
      </p:sp>
      <p:sp>
        <p:nvSpPr>
          <p:cNvPr id="10" name="TextBox 10"/>
          <p:cNvSpPr txBox="1"/>
          <p:nvPr/>
        </p:nvSpPr>
        <p:spPr>
          <a:xfrm>
            <a:off x="2653735" y="2798356"/>
            <a:ext cx="1785007" cy="1117935"/>
          </a:xfrm>
          <a:prstGeom prst="rect">
            <a:avLst/>
          </a:prstGeom>
        </p:spPr>
        <p:txBody>
          <a:bodyPr wrap="square" lIns="0" tIns="0" rIns="0" bIns="0" rtlCol="0" anchor="t">
            <a:spAutoFit/>
          </a:bodyPr>
          <a:lstStyle/>
          <a:p>
            <a:pPr algn="ctr">
              <a:lnSpc>
                <a:spcPts val="9141"/>
              </a:lnSpc>
            </a:pPr>
            <a:r>
              <a:rPr lang="en-US" sz="6624" spc="649" dirty="0">
                <a:solidFill>
                  <a:srgbClr val="FFFBFB"/>
                </a:solidFill>
                <a:latin typeface="DM Sans Bold"/>
              </a:rPr>
              <a:t>17</a:t>
            </a:r>
          </a:p>
        </p:txBody>
      </p:sp>
      <p:sp>
        <p:nvSpPr>
          <p:cNvPr id="11" name="TextBox 11"/>
          <p:cNvSpPr txBox="1"/>
          <p:nvPr/>
        </p:nvSpPr>
        <p:spPr>
          <a:xfrm>
            <a:off x="1505416" y="6287996"/>
            <a:ext cx="4463924" cy="482248"/>
          </a:xfrm>
          <a:prstGeom prst="rect">
            <a:avLst/>
          </a:prstGeom>
        </p:spPr>
        <p:txBody>
          <a:bodyPr wrap="square" lIns="0" tIns="0" rIns="0" bIns="0" rtlCol="0" anchor="t">
            <a:spAutoFit/>
          </a:bodyPr>
          <a:lstStyle/>
          <a:p>
            <a:pPr algn="ctr">
              <a:lnSpc>
                <a:spcPts val="4073"/>
              </a:lnSpc>
            </a:pPr>
            <a:r>
              <a:rPr lang="en-US" sz="2400" b="1" spc="289" dirty="0">
                <a:solidFill>
                  <a:srgbClr val="231F20"/>
                </a:solidFill>
                <a:latin typeface="DM Sans Bold"/>
              </a:rPr>
              <a:t>ACCOUNT INFORMATION</a:t>
            </a:r>
          </a:p>
        </p:txBody>
      </p:sp>
      <p:sp>
        <p:nvSpPr>
          <p:cNvPr id="12" name="Freeform 12"/>
          <p:cNvSpPr/>
          <p:nvPr/>
        </p:nvSpPr>
        <p:spPr>
          <a:xfrm>
            <a:off x="6639774" y="2423673"/>
            <a:ext cx="1785007" cy="2487286"/>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3" name="Group 13"/>
          <p:cNvGrpSpPr/>
          <p:nvPr/>
        </p:nvGrpSpPr>
        <p:grpSpPr>
          <a:xfrm>
            <a:off x="7323423" y="5635529"/>
            <a:ext cx="441142" cy="404585"/>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15" name="TextBox 15"/>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6" name="TextBox 16"/>
          <p:cNvSpPr txBox="1"/>
          <p:nvPr/>
        </p:nvSpPr>
        <p:spPr>
          <a:xfrm>
            <a:off x="6697246" y="2768264"/>
            <a:ext cx="1785007" cy="1117935"/>
          </a:xfrm>
          <a:prstGeom prst="rect">
            <a:avLst/>
          </a:prstGeom>
        </p:spPr>
        <p:txBody>
          <a:bodyPr wrap="square" lIns="0" tIns="0" rIns="0" bIns="0" rtlCol="0" anchor="t">
            <a:spAutoFit/>
          </a:bodyPr>
          <a:lstStyle/>
          <a:p>
            <a:pPr algn="ctr">
              <a:lnSpc>
                <a:spcPts val="9141"/>
              </a:lnSpc>
            </a:pPr>
            <a:r>
              <a:rPr lang="en-US" sz="6624" spc="649" dirty="0">
                <a:solidFill>
                  <a:srgbClr val="FFFBFB"/>
                </a:solidFill>
                <a:latin typeface="DM Sans Bold"/>
              </a:rPr>
              <a:t>18</a:t>
            </a:r>
          </a:p>
        </p:txBody>
      </p:sp>
      <p:sp>
        <p:nvSpPr>
          <p:cNvPr id="17" name="Freeform 17"/>
          <p:cNvSpPr/>
          <p:nvPr/>
        </p:nvSpPr>
        <p:spPr>
          <a:xfrm>
            <a:off x="10159280" y="2409566"/>
            <a:ext cx="1785007" cy="2487286"/>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8" name="Group 18"/>
          <p:cNvGrpSpPr/>
          <p:nvPr/>
        </p:nvGrpSpPr>
        <p:grpSpPr>
          <a:xfrm>
            <a:off x="10853663" y="5680666"/>
            <a:ext cx="441142" cy="40458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20" name="TextBox 20"/>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1" name="TextBox 21"/>
          <p:cNvSpPr txBox="1"/>
          <p:nvPr/>
        </p:nvSpPr>
        <p:spPr>
          <a:xfrm>
            <a:off x="10181730" y="2849318"/>
            <a:ext cx="1785007" cy="1117935"/>
          </a:xfrm>
          <a:prstGeom prst="rect">
            <a:avLst/>
          </a:prstGeom>
        </p:spPr>
        <p:txBody>
          <a:bodyPr wrap="square" lIns="0" tIns="0" rIns="0" bIns="0" rtlCol="0" anchor="t">
            <a:spAutoFit/>
          </a:bodyPr>
          <a:lstStyle/>
          <a:p>
            <a:pPr algn="ctr">
              <a:lnSpc>
                <a:spcPts val="9141"/>
              </a:lnSpc>
            </a:pPr>
            <a:r>
              <a:rPr lang="en-US" sz="6624" spc="649" dirty="0">
                <a:solidFill>
                  <a:srgbClr val="FFFBFB"/>
                </a:solidFill>
                <a:latin typeface="DM Sans Bold"/>
              </a:rPr>
              <a:t>19</a:t>
            </a:r>
          </a:p>
        </p:txBody>
      </p:sp>
      <p:sp>
        <p:nvSpPr>
          <p:cNvPr id="22" name="Freeform 22"/>
          <p:cNvSpPr/>
          <p:nvPr/>
        </p:nvSpPr>
        <p:spPr>
          <a:xfrm>
            <a:off x="13762914" y="2340279"/>
            <a:ext cx="1785007" cy="2487286"/>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3" name="Group 23"/>
          <p:cNvGrpSpPr/>
          <p:nvPr/>
        </p:nvGrpSpPr>
        <p:grpSpPr>
          <a:xfrm>
            <a:off x="14465562" y="5663976"/>
            <a:ext cx="441142" cy="404585"/>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25" name="TextBox 25"/>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6" name="TextBox 26"/>
          <p:cNvSpPr txBox="1"/>
          <p:nvPr/>
        </p:nvSpPr>
        <p:spPr>
          <a:xfrm>
            <a:off x="13762914" y="2758828"/>
            <a:ext cx="1785007" cy="1117935"/>
          </a:xfrm>
          <a:prstGeom prst="rect">
            <a:avLst/>
          </a:prstGeom>
        </p:spPr>
        <p:txBody>
          <a:bodyPr wrap="square" lIns="0" tIns="0" rIns="0" bIns="0" rtlCol="0" anchor="t">
            <a:spAutoFit/>
          </a:bodyPr>
          <a:lstStyle/>
          <a:p>
            <a:pPr algn="ctr">
              <a:lnSpc>
                <a:spcPts val="9141"/>
              </a:lnSpc>
            </a:pPr>
            <a:r>
              <a:rPr lang="en-US" sz="6624" spc="649" dirty="0">
                <a:solidFill>
                  <a:srgbClr val="FFFBFB"/>
                </a:solidFill>
                <a:latin typeface="DM Sans Bold"/>
              </a:rPr>
              <a:t>20</a:t>
            </a:r>
          </a:p>
        </p:txBody>
      </p:sp>
      <p:sp>
        <p:nvSpPr>
          <p:cNvPr id="27" name="TextBox 27"/>
          <p:cNvSpPr txBox="1"/>
          <p:nvPr/>
        </p:nvSpPr>
        <p:spPr>
          <a:xfrm>
            <a:off x="6193310" y="6957070"/>
            <a:ext cx="2821196" cy="949234"/>
          </a:xfrm>
          <a:prstGeom prst="rect">
            <a:avLst/>
          </a:prstGeom>
        </p:spPr>
        <p:txBody>
          <a:bodyPr wrap="square" lIns="0" tIns="0" rIns="0" bIns="0" rtlCol="0" anchor="t">
            <a:spAutoFit/>
          </a:bodyPr>
          <a:lstStyle/>
          <a:p>
            <a:pPr algn="ctr">
              <a:lnSpc>
                <a:spcPts val="2545"/>
              </a:lnSpc>
            </a:pPr>
            <a:r>
              <a:rPr lang="en-GB" sz="1844" spc="180" dirty="0">
                <a:solidFill>
                  <a:srgbClr val="231F20"/>
                </a:solidFill>
                <a:latin typeface="DM Sans"/>
              </a:rPr>
              <a:t>Provide users with a history of their past orders for reference.</a:t>
            </a:r>
            <a:endParaRPr lang="en-US" sz="1844" spc="180" dirty="0">
              <a:solidFill>
                <a:srgbClr val="231F20"/>
              </a:solidFill>
              <a:latin typeface="DM Sans"/>
            </a:endParaRPr>
          </a:p>
        </p:txBody>
      </p:sp>
      <p:sp>
        <p:nvSpPr>
          <p:cNvPr id="28" name="TextBox 28"/>
          <p:cNvSpPr txBox="1"/>
          <p:nvPr/>
        </p:nvSpPr>
        <p:spPr>
          <a:xfrm>
            <a:off x="5497610" y="6327680"/>
            <a:ext cx="4463924" cy="482248"/>
          </a:xfrm>
          <a:prstGeom prst="rect">
            <a:avLst/>
          </a:prstGeom>
        </p:spPr>
        <p:txBody>
          <a:bodyPr wrap="square" lIns="0" tIns="0" rIns="0" bIns="0" rtlCol="0" anchor="t">
            <a:spAutoFit/>
          </a:bodyPr>
          <a:lstStyle/>
          <a:p>
            <a:pPr algn="ctr">
              <a:lnSpc>
                <a:spcPts val="4073"/>
              </a:lnSpc>
            </a:pPr>
            <a:r>
              <a:rPr lang="en-US" sz="2400" b="1" spc="289" dirty="0">
                <a:solidFill>
                  <a:srgbClr val="231F20"/>
                </a:solidFill>
                <a:latin typeface="DM Sans Bold"/>
              </a:rPr>
              <a:t>ORDER HISTORY</a:t>
            </a:r>
          </a:p>
        </p:txBody>
      </p:sp>
      <p:sp>
        <p:nvSpPr>
          <p:cNvPr id="29" name="TextBox 29"/>
          <p:cNvSpPr txBox="1"/>
          <p:nvPr/>
        </p:nvSpPr>
        <p:spPr>
          <a:xfrm>
            <a:off x="9747366" y="6956965"/>
            <a:ext cx="2821196" cy="949234"/>
          </a:xfrm>
          <a:prstGeom prst="rect">
            <a:avLst/>
          </a:prstGeom>
        </p:spPr>
        <p:txBody>
          <a:bodyPr wrap="square" lIns="0" tIns="0" rIns="0" bIns="0" rtlCol="0" anchor="t">
            <a:spAutoFit/>
          </a:bodyPr>
          <a:lstStyle/>
          <a:p>
            <a:pPr algn="ctr">
              <a:lnSpc>
                <a:spcPts val="2545"/>
              </a:lnSpc>
            </a:pPr>
            <a:r>
              <a:rPr lang="en-GB" sz="1844" spc="180" dirty="0">
                <a:solidFill>
                  <a:srgbClr val="231F20"/>
                </a:solidFill>
                <a:latin typeface="DM Sans"/>
              </a:rPr>
              <a:t>Allow users to track the status of their orders.</a:t>
            </a:r>
            <a:endParaRPr lang="en-US" sz="1844" spc="180" dirty="0">
              <a:solidFill>
                <a:srgbClr val="231F20"/>
              </a:solidFill>
              <a:latin typeface="DM Sans"/>
            </a:endParaRPr>
          </a:p>
        </p:txBody>
      </p:sp>
      <p:sp>
        <p:nvSpPr>
          <p:cNvPr id="30" name="TextBox 30"/>
          <p:cNvSpPr txBox="1"/>
          <p:nvPr/>
        </p:nvSpPr>
        <p:spPr>
          <a:xfrm>
            <a:off x="9597261" y="6332911"/>
            <a:ext cx="3317798" cy="482248"/>
          </a:xfrm>
          <a:prstGeom prst="rect">
            <a:avLst/>
          </a:prstGeom>
        </p:spPr>
        <p:txBody>
          <a:bodyPr wrap="square" lIns="0" tIns="0" rIns="0" bIns="0" rtlCol="0" anchor="t">
            <a:spAutoFit/>
          </a:bodyPr>
          <a:lstStyle/>
          <a:p>
            <a:pPr algn="ctr">
              <a:lnSpc>
                <a:spcPts val="4073"/>
              </a:lnSpc>
            </a:pPr>
            <a:r>
              <a:rPr lang="en-US" sz="2400" b="1" spc="289" dirty="0">
                <a:solidFill>
                  <a:srgbClr val="231F20"/>
                </a:solidFill>
                <a:latin typeface="DM Sans Bold"/>
              </a:rPr>
              <a:t>ORDER TRACKING</a:t>
            </a:r>
          </a:p>
        </p:txBody>
      </p:sp>
      <p:sp>
        <p:nvSpPr>
          <p:cNvPr id="31" name="TextBox 31"/>
          <p:cNvSpPr txBox="1"/>
          <p:nvPr/>
        </p:nvSpPr>
        <p:spPr>
          <a:xfrm>
            <a:off x="13454749" y="6821931"/>
            <a:ext cx="2821196" cy="1269835"/>
          </a:xfrm>
          <a:prstGeom prst="rect">
            <a:avLst/>
          </a:prstGeom>
        </p:spPr>
        <p:txBody>
          <a:bodyPr wrap="square" lIns="0" tIns="0" rIns="0" bIns="0" rtlCol="0" anchor="t">
            <a:spAutoFit/>
          </a:bodyPr>
          <a:lstStyle/>
          <a:p>
            <a:pPr algn="ctr">
              <a:lnSpc>
                <a:spcPts val="2545"/>
              </a:lnSpc>
            </a:pPr>
            <a:r>
              <a:rPr lang="en-GB" sz="1844" spc="180" dirty="0">
                <a:solidFill>
                  <a:srgbClr val="231F20"/>
                </a:solidFill>
                <a:latin typeface="DM Sans"/>
              </a:rPr>
              <a:t>Provide advanced search and filtering options for finding specific products.</a:t>
            </a:r>
            <a:endParaRPr lang="en-US" sz="1844" spc="180" dirty="0">
              <a:solidFill>
                <a:srgbClr val="231F20"/>
              </a:solidFill>
              <a:latin typeface="DM Sans"/>
            </a:endParaRPr>
          </a:p>
        </p:txBody>
      </p:sp>
      <p:sp>
        <p:nvSpPr>
          <p:cNvPr id="32" name="TextBox 32"/>
          <p:cNvSpPr txBox="1"/>
          <p:nvPr/>
        </p:nvSpPr>
        <p:spPr>
          <a:xfrm>
            <a:off x="13385130" y="6315684"/>
            <a:ext cx="3157849" cy="482248"/>
          </a:xfrm>
          <a:prstGeom prst="rect">
            <a:avLst/>
          </a:prstGeom>
        </p:spPr>
        <p:txBody>
          <a:bodyPr wrap="square" lIns="0" tIns="0" rIns="0" bIns="0" rtlCol="0" anchor="t">
            <a:spAutoFit/>
          </a:bodyPr>
          <a:lstStyle/>
          <a:p>
            <a:pPr algn="ctr">
              <a:lnSpc>
                <a:spcPts val="4073"/>
              </a:lnSpc>
            </a:pPr>
            <a:r>
              <a:rPr lang="en-US" sz="2400" b="1" spc="289" dirty="0">
                <a:solidFill>
                  <a:srgbClr val="231F20"/>
                </a:solidFill>
                <a:latin typeface="DM Sans Bold"/>
              </a:rPr>
              <a:t>SEARCH &amp; FILTER</a:t>
            </a:r>
          </a:p>
        </p:txBody>
      </p:sp>
      <p:sp>
        <p:nvSpPr>
          <p:cNvPr id="33" name="Freeform 33"/>
          <p:cNvSpPr/>
          <p:nvPr/>
        </p:nvSpPr>
        <p:spPr>
          <a:xfrm rot="-10799999">
            <a:off x="-2729621" y="-7074240"/>
            <a:ext cx="7835077" cy="10939025"/>
          </a:xfrm>
          <a:custGeom>
            <a:avLst/>
            <a:gdLst/>
            <a:ahLst/>
            <a:cxnLst/>
            <a:rect l="l" t="t" r="r" b="b"/>
            <a:pathLst>
              <a:path w="7835077" h="10939025">
                <a:moveTo>
                  <a:pt x="0" y="0"/>
                </a:moveTo>
                <a:lnTo>
                  <a:pt x="7835076" y="0"/>
                </a:lnTo>
                <a:lnTo>
                  <a:pt x="7835076" y="10939026"/>
                </a:lnTo>
                <a:lnTo>
                  <a:pt x="0" y="109390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4" name="TextBox 33">
            <a:extLst>
              <a:ext uri="{FF2B5EF4-FFF2-40B4-BE49-F238E27FC236}">
                <a16:creationId xmlns:a16="http://schemas.microsoft.com/office/drawing/2014/main" id="{124FD037-00CF-6D04-E92B-F82BB6BDC089}"/>
              </a:ext>
            </a:extLst>
          </p:cNvPr>
          <p:cNvSpPr txBox="1"/>
          <p:nvPr/>
        </p:nvSpPr>
        <p:spPr>
          <a:xfrm>
            <a:off x="6758940" y="576763"/>
            <a:ext cx="3591048" cy="1107996"/>
          </a:xfrm>
          <a:prstGeom prst="rect">
            <a:avLst/>
          </a:prstGeom>
          <a:noFill/>
        </p:spPr>
        <p:txBody>
          <a:bodyPr wrap="none" rtlCol="0">
            <a:spAutoFit/>
          </a:bodyPr>
          <a:lstStyle/>
          <a:p>
            <a:r>
              <a:rPr lang="en-US" sz="6600" b="1" dirty="0">
                <a:latin typeface="Oswald Bold" panose="00000800000000000000" charset="0"/>
              </a:rPr>
              <a:t>FEATURES</a:t>
            </a:r>
            <a:endParaRPr lang="en-US" b="1" dirty="0">
              <a:latin typeface="Oswald Bold" panose="00000800000000000000" charset="0"/>
            </a:endParaRPr>
          </a:p>
        </p:txBody>
      </p:sp>
    </p:spTree>
    <p:extLst>
      <p:ext uri="{BB962C8B-B14F-4D97-AF65-F5344CB8AC3E}">
        <p14:creationId xmlns:p14="http://schemas.microsoft.com/office/powerpoint/2010/main" val="333672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dirty="0"/>
          </a:p>
        </p:txBody>
      </p:sp>
      <p:sp>
        <p:nvSpPr>
          <p:cNvPr id="3" name="Freeform 3"/>
          <p:cNvSpPr/>
          <p:nvPr/>
        </p:nvSpPr>
        <p:spPr>
          <a:xfrm>
            <a:off x="2616085" y="2358515"/>
            <a:ext cx="1785007" cy="2487286"/>
          </a:xfrm>
          <a:custGeom>
            <a:avLst/>
            <a:gdLst/>
            <a:ahLst/>
            <a:cxnLst/>
            <a:rect l="l" t="t" r="r" b="b"/>
            <a:pathLst>
              <a:path w="2027545" h="3080525">
                <a:moveTo>
                  <a:pt x="0" y="0"/>
                </a:moveTo>
                <a:lnTo>
                  <a:pt x="2027545" y="0"/>
                </a:lnTo>
                <a:lnTo>
                  <a:pt x="2027545"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2035253">
            <a:off x="16121778" y="4817488"/>
            <a:ext cx="7835077" cy="10939025"/>
          </a:xfrm>
          <a:custGeom>
            <a:avLst/>
            <a:gdLst/>
            <a:ahLst/>
            <a:cxnLst/>
            <a:rect l="l" t="t" r="r" b="b"/>
            <a:pathLst>
              <a:path w="7835077" h="10939025">
                <a:moveTo>
                  <a:pt x="0" y="0"/>
                </a:moveTo>
                <a:lnTo>
                  <a:pt x="7835077" y="0"/>
                </a:lnTo>
                <a:lnTo>
                  <a:pt x="7835077" y="10939026"/>
                </a:lnTo>
                <a:lnTo>
                  <a:pt x="0" y="109390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AutoShape 5"/>
          <p:cNvSpPr/>
          <p:nvPr/>
        </p:nvSpPr>
        <p:spPr>
          <a:xfrm>
            <a:off x="2103836" y="5891696"/>
            <a:ext cx="13666974" cy="19374"/>
          </a:xfrm>
          <a:prstGeom prst="line">
            <a:avLst/>
          </a:prstGeom>
          <a:ln w="38100" cap="flat">
            <a:solidFill>
              <a:srgbClr val="000000"/>
            </a:solidFill>
            <a:prstDash val="solid"/>
            <a:headEnd type="none" w="sm" len="sm"/>
            <a:tailEnd type="none" w="sm" len="sm"/>
          </a:ln>
        </p:spPr>
      </p:sp>
      <p:grpSp>
        <p:nvGrpSpPr>
          <p:cNvPr id="6" name="Group 6"/>
          <p:cNvGrpSpPr/>
          <p:nvPr/>
        </p:nvGrpSpPr>
        <p:grpSpPr>
          <a:xfrm>
            <a:off x="3337593" y="5652219"/>
            <a:ext cx="441142" cy="40458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8" name="TextBox 8"/>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9" name="TextBox 9"/>
          <p:cNvSpPr txBox="1"/>
          <p:nvPr/>
        </p:nvSpPr>
        <p:spPr>
          <a:xfrm>
            <a:off x="2197986" y="6982232"/>
            <a:ext cx="2821196" cy="949234"/>
          </a:xfrm>
          <a:prstGeom prst="rect">
            <a:avLst/>
          </a:prstGeom>
        </p:spPr>
        <p:txBody>
          <a:bodyPr wrap="square" lIns="0" tIns="0" rIns="0" bIns="0" rtlCol="0" anchor="t">
            <a:spAutoFit/>
          </a:bodyPr>
          <a:lstStyle/>
          <a:p>
            <a:pPr algn="ctr">
              <a:lnSpc>
                <a:spcPts val="2545"/>
              </a:lnSpc>
            </a:pPr>
            <a:r>
              <a:rPr lang="en-GB" sz="1844" spc="180" dirty="0">
                <a:solidFill>
                  <a:srgbClr val="231F20"/>
                </a:solidFill>
                <a:latin typeface="DM Sans"/>
              </a:rPr>
              <a:t>Allow sellers to manage their product inventory efficiently.</a:t>
            </a:r>
            <a:endParaRPr lang="en-US" sz="1844" spc="180" dirty="0">
              <a:solidFill>
                <a:srgbClr val="231F20"/>
              </a:solidFill>
              <a:latin typeface="DM Sans"/>
            </a:endParaRPr>
          </a:p>
        </p:txBody>
      </p:sp>
      <p:sp>
        <p:nvSpPr>
          <p:cNvPr id="10" name="TextBox 10"/>
          <p:cNvSpPr txBox="1"/>
          <p:nvPr/>
        </p:nvSpPr>
        <p:spPr>
          <a:xfrm>
            <a:off x="2653735" y="2798356"/>
            <a:ext cx="1785007" cy="1117935"/>
          </a:xfrm>
          <a:prstGeom prst="rect">
            <a:avLst/>
          </a:prstGeom>
        </p:spPr>
        <p:txBody>
          <a:bodyPr wrap="square" lIns="0" tIns="0" rIns="0" bIns="0" rtlCol="0" anchor="t">
            <a:spAutoFit/>
          </a:bodyPr>
          <a:lstStyle/>
          <a:p>
            <a:pPr algn="ctr">
              <a:lnSpc>
                <a:spcPts val="9141"/>
              </a:lnSpc>
            </a:pPr>
            <a:r>
              <a:rPr lang="en-US" sz="6624" spc="649" dirty="0">
                <a:solidFill>
                  <a:srgbClr val="FFFBFB"/>
                </a:solidFill>
                <a:latin typeface="DM Sans Bold"/>
              </a:rPr>
              <a:t>21</a:t>
            </a:r>
          </a:p>
        </p:txBody>
      </p:sp>
      <p:sp>
        <p:nvSpPr>
          <p:cNvPr id="11" name="TextBox 11"/>
          <p:cNvSpPr txBox="1"/>
          <p:nvPr/>
        </p:nvSpPr>
        <p:spPr>
          <a:xfrm>
            <a:off x="1505416" y="6287996"/>
            <a:ext cx="4463924" cy="482248"/>
          </a:xfrm>
          <a:prstGeom prst="rect">
            <a:avLst/>
          </a:prstGeom>
        </p:spPr>
        <p:txBody>
          <a:bodyPr wrap="square" lIns="0" tIns="0" rIns="0" bIns="0" rtlCol="0" anchor="t">
            <a:spAutoFit/>
          </a:bodyPr>
          <a:lstStyle/>
          <a:p>
            <a:pPr algn="ctr">
              <a:lnSpc>
                <a:spcPts val="4073"/>
              </a:lnSpc>
            </a:pPr>
            <a:r>
              <a:rPr lang="en-US" sz="2400" b="1" spc="289" dirty="0">
                <a:solidFill>
                  <a:srgbClr val="231F20"/>
                </a:solidFill>
                <a:latin typeface="DM Sans Bold"/>
              </a:rPr>
              <a:t>CRUD OPERATION</a:t>
            </a:r>
          </a:p>
        </p:txBody>
      </p:sp>
      <p:sp>
        <p:nvSpPr>
          <p:cNvPr id="12" name="Freeform 12"/>
          <p:cNvSpPr/>
          <p:nvPr/>
        </p:nvSpPr>
        <p:spPr>
          <a:xfrm>
            <a:off x="6639774" y="2423673"/>
            <a:ext cx="1785007" cy="2487286"/>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3" name="Group 13"/>
          <p:cNvGrpSpPr/>
          <p:nvPr/>
        </p:nvGrpSpPr>
        <p:grpSpPr>
          <a:xfrm>
            <a:off x="7323423" y="5635529"/>
            <a:ext cx="441142" cy="404585"/>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15" name="TextBox 15"/>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6" name="TextBox 16"/>
          <p:cNvSpPr txBox="1"/>
          <p:nvPr/>
        </p:nvSpPr>
        <p:spPr>
          <a:xfrm>
            <a:off x="6697246" y="2768264"/>
            <a:ext cx="1785007" cy="1117935"/>
          </a:xfrm>
          <a:prstGeom prst="rect">
            <a:avLst/>
          </a:prstGeom>
        </p:spPr>
        <p:txBody>
          <a:bodyPr wrap="square" lIns="0" tIns="0" rIns="0" bIns="0" rtlCol="0" anchor="t">
            <a:spAutoFit/>
          </a:bodyPr>
          <a:lstStyle/>
          <a:p>
            <a:pPr algn="ctr">
              <a:lnSpc>
                <a:spcPts val="9141"/>
              </a:lnSpc>
            </a:pPr>
            <a:r>
              <a:rPr lang="en-US" sz="6624" spc="649" dirty="0">
                <a:solidFill>
                  <a:srgbClr val="FFFBFB"/>
                </a:solidFill>
                <a:latin typeface="DM Sans Bold"/>
              </a:rPr>
              <a:t>22</a:t>
            </a:r>
          </a:p>
        </p:txBody>
      </p:sp>
      <p:sp>
        <p:nvSpPr>
          <p:cNvPr id="17" name="Freeform 17"/>
          <p:cNvSpPr/>
          <p:nvPr/>
        </p:nvSpPr>
        <p:spPr>
          <a:xfrm>
            <a:off x="10159280" y="2409566"/>
            <a:ext cx="1785007" cy="2487286"/>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8" name="Group 18"/>
          <p:cNvGrpSpPr/>
          <p:nvPr/>
        </p:nvGrpSpPr>
        <p:grpSpPr>
          <a:xfrm>
            <a:off x="10853663" y="5680666"/>
            <a:ext cx="441142" cy="40458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20" name="TextBox 20"/>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1" name="TextBox 21"/>
          <p:cNvSpPr txBox="1"/>
          <p:nvPr/>
        </p:nvSpPr>
        <p:spPr>
          <a:xfrm>
            <a:off x="10181730" y="2849318"/>
            <a:ext cx="1785007" cy="1117935"/>
          </a:xfrm>
          <a:prstGeom prst="rect">
            <a:avLst/>
          </a:prstGeom>
        </p:spPr>
        <p:txBody>
          <a:bodyPr wrap="square" lIns="0" tIns="0" rIns="0" bIns="0" rtlCol="0" anchor="t">
            <a:spAutoFit/>
          </a:bodyPr>
          <a:lstStyle/>
          <a:p>
            <a:pPr algn="ctr">
              <a:lnSpc>
                <a:spcPts val="9141"/>
              </a:lnSpc>
            </a:pPr>
            <a:r>
              <a:rPr lang="en-US" sz="6624" spc="649" dirty="0">
                <a:solidFill>
                  <a:srgbClr val="FFFBFB"/>
                </a:solidFill>
                <a:latin typeface="DM Sans Bold"/>
              </a:rPr>
              <a:t>23</a:t>
            </a:r>
          </a:p>
        </p:txBody>
      </p:sp>
      <p:sp>
        <p:nvSpPr>
          <p:cNvPr id="22" name="Freeform 22"/>
          <p:cNvSpPr/>
          <p:nvPr/>
        </p:nvSpPr>
        <p:spPr>
          <a:xfrm>
            <a:off x="13762914" y="2340279"/>
            <a:ext cx="1785007" cy="2487286"/>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3" name="Group 23"/>
          <p:cNvGrpSpPr/>
          <p:nvPr/>
        </p:nvGrpSpPr>
        <p:grpSpPr>
          <a:xfrm>
            <a:off x="14465562" y="5663976"/>
            <a:ext cx="441142" cy="404585"/>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25" name="TextBox 25"/>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6" name="TextBox 26"/>
          <p:cNvSpPr txBox="1"/>
          <p:nvPr/>
        </p:nvSpPr>
        <p:spPr>
          <a:xfrm>
            <a:off x="13762914" y="2758828"/>
            <a:ext cx="1785007" cy="1117935"/>
          </a:xfrm>
          <a:prstGeom prst="rect">
            <a:avLst/>
          </a:prstGeom>
        </p:spPr>
        <p:txBody>
          <a:bodyPr wrap="square" lIns="0" tIns="0" rIns="0" bIns="0" rtlCol="0" anchor="t">
            <a:spAutoFit/>
          </a:bodyPr>
          <a:lstStyle/>
          <a:p>
            <a:pPr algn="ctr">
              <a:lnSpc>
                <a:spcPts val="9141"/>
              </a:lnSpc>
            </a:pPr>
            <a:r>
              <a:rPr lang="en-US" sz="6624" spc="649" dirty="0">
                <a:solidFill>
                  <a:srgbClr val="FFFBFB"/>
                </a:solidFill>
                <a:latin typeface="DM Sans Bold"/>
              </a:rPr>
              <a:t>24</a:t>
            </a:r>
          </a:p>
        </p:txBody>
      </p:sp>
      <p:sp>
        <p:nvSpPr>
          <p:cNvPr id="27" name="TextBox 27"/>
          <p:cNvSpPr txBox="1"/>
          <p:nvPr/>
        </p:nvSpPr>
        <p:spPr>
          <a:xfrm>
            <a:off x="6193310" y="6957070"/>
            <a:ext cx="2821196" cy="1269835"/>
          </a:xfrm>
          <a:prstGeom prst="rect">
            <a:avLst/>
          </a:prstGeom>
        </p:spPr>
        <p:txBody>
          <a:bodyPr wrap="square" lIns="0" tIns="0" rIns="0" bIns="0" rtlCol="0" anchor="t">
            <a:spAutoFit/>
          </a:bodyPr>
          <a:lstStyle/>
          <a:p>
            <a:pPr algn="ctr">
              <a:lnSpc>
                <a:spcPts val="2545"/>
              </a:lnSpc>
            </a:pPr>
            <a:r>
              <a:rPr lang="en-GB" sz="1844" spc="180" dirty="0">
                <a:solidFill>
                  <a:srgbClr val="231F20"/>
                </a:solidFill>
                <a:latin typeface="DM Sans"/>
              </a:rPr>
              <a:t>Provide a landing page for users to navigate through the platform.</a:t>
            </a:r>
            <a:endParaRPr lang="en-US" sz="1844" spc="180" dirty="0">
              <a:solidFill>
                <a:srgbClr val="231F20"/>
              </a:solidFill>
              <a:latin typeface="DM Sans"/>
            </a:endParaRPr>
          </a:p>
        </p:txBody>
      </p:sp>
      <p:sp>
        <p:nvSpPr>
          <p:cNvPr id="28" name="TextBox 28"/>
          <p:cNvSpPr txBox="1"/>
          <p:nvPr/>
        </p:nvSpPr>
        <p:spPr>
          <a:xfrm>
            <a:off x="5497610" y="6327680"/>
            <a:ext cx="4463924" cy="482248"/>
          </a:xfrm>
          <a:prstGeom prst="rect">
            <a:avLst/>
          </a:prstGeom>
        </p:spPr>
        <p:txBody>
          <a:bodyPr wrap="square" lIns="0" tIns="0" rIns="0" bIns="0" rtlCol="0" anchor="t">
            <a:spAutoFit/>
          </a:bodyPr>
          <a:lstStyle/>
          <a:p>
            <a:pPr algn="ctr">
              <a:lnSpc>
                <a:spcPts val="4073"/>
              </a:lnSpc>
            </a:pPr>
            <a:r>
              <a:rPr lang="en-US" sz="2400" b="1" spc="289" dirty="0">
                <a:solidFill>
                  <a:srgbClr val="231F20"/>
                </a:solidFill>
                <a:latin typeface="DM Sans Bold"/>
              </a:rPr>
              <a:t>HOMEPAGE</a:t>
            </a:r>
          </a:p>
        </p:txBody>
      </p:sp>
      <p:sp>
        <p:nvSpPr>
          <p:cNvPr id="29" name="TextBox 29"/>
          <p:cNvSpPr txBox="1"/>
          <p:nvPr/>
        </p:nvSpPr>
        <p:spPr>
          <a:xfrm>
            <a:off x="9747366" y="6956965"/>
            <a:ext cx="2821196" cy="949234"/>
          </a:xfrm>
          <a:prstGeom prst="rect">
            <a:avLst/>
          </a:prstGeom>
        </p:spPr>
        <p:txBody>
          <a:bodyPr wrap="square" lIns="0" tIns="0" rIns="0" bIns="0" rtlCol="0" anchor="t">
            <a:spAutoFit/>
          </a:bodyPr>
          <a:lstStyle/>
          <a:p>
            <a:pPr algn="ctr">
              <a:lnSpc>
                <a:spcPts val="2545"/>
              </a:lnSpc>
            </a:pPr>
            <a:r>
              <a:rPr lang="en-GB" sz="1844" spc="180" dirty="0">
                <a:solidFill>
                  <a:srgbClr val="231F20"/>
                </a:solidFill>
                <a:latin typeface="DM Sans"/>
              </a:rPr>
              <a:t>Offer voice search functionality for user convenience.</a:t>
            </a:r>
            <a:endParaRPr lang="en-US" sz="1844" spc="180" dirty="0">
              <a:solidFill>
                <a:srgbClr val="231F20"/>
              </a:solidFill>
              <a:latin typeface="DM Sans"/>
            </a:endParaRPr>
          </a:p>
        </p:txBody>
      </p:sp>
      <p:sp>
        <p:nvSpPr>
          <p:cNvPr id="30" name="TextBox 30"/>
          <p:cNvSpPr txBox="1"/>
          <p:nvPr/>
        </p:nvSpPr>
        <p:spPr>
          <a:xfrm>
            <a:off x="9597261" y="6332911"/>
            <a:ext cx="3317798" cy="482248"/>
          </a:xfrm>
          <a:prstGeom prst="rect">
            <a:avLst/>
          </a:prstGeom>
        </p:spPr>
        <p:txBody>
          <a:bodyPr wrap="square" lIns="0" tIns="0" rIns="0" bIns="0" rtlCol="0" anchor="t">
            <a:spAutoFit/>
          </a:bodyPr>
          <a:lstStyle/>
          <a:p>
            <a:pPr algn="ctr">
              <a:lnSpc>
                <a:spcPts val="4073"/>
              </a:lnSpc>
            </a:pPr>
            <a:r>
              <a:rPr lang="en-US" sz="2400" b="1" spc="289" dirty="0">
                <a:solidFill>
                  <a:srgbClr val="231F20"/>
                </a:solidFill>
                <a:latin typeface="DM Sans Bold"/>
              </a:rPr>
              <a:t>VOICE TO TEXT</a:t>
            </a:r>
          </a:p>
        </p:txBody>
      </p:sp>
      <p:sp>
        <p:nvSpPr>
          <p:cNvPr id="31" name="TextBox 31"/>
          <p:cNvSpPr txBox="1"/>
          <p:nvPr/>
        </p:nvSpPr>
        <p:spPr>
          <a:xfrm>
            <a:off x="13454749" y="6821931"/>
            <a:ext cx="2821196" cy="949234"/>
          </a:xfrm>
          <a:prstGeom prst="rect">
            <a:avLst/>
          </a:prstGeom>
        </p:spPr>
        <p:txBody>
          <a:bodyPr wrap="square" lIns="0" tIns="0" rIns="0" bIns="0" rtlCol="0" anchor="t">
            <a:spAutoFit/>
          </a:bodyPr>
          <a:lstStyle/>
          <a:p>
            <a:pPr algn="ctr">
              <a:lnSpc>
                <a:spcPts val="2545"/>
              </a:lnSpc>
            </a:pPr>
            <a:r>
              <a:rPr lang="en-GB" sz="1844" spc="180" dirty="0">
                <a:solidFill>
                  <a:srgbClr val="231F20"/>
                </a:solidFill>
                <a:latin typeface="DM Sans"/>
              </a:rPr>
              <a:t>Provide a contact form for user inquiries.</a:t>
            </a:r>
            <a:endParaRPr lang="en-US" sz="1844" spc="180" dirty="0">
              <a:solidFill>
                <a:srgbClr val="231F20"/>
              </a:solidFill>
              <a:latin typeface="DM Sans"/>
            </a:endParaRPr>
          </a:p>
        </p:txBody>
      </p:sp>
      <p:sp>
        <p:nvSpPr>
          <p:cNvPr id="32" name="TextBox 32"/>
          <p:cNvSpPr txBox="1"/>
          <p:nvPr/>
        </p:nvSpPr>
        <p:spPr>
          <a:xfrm>
            <a:off x="13385130" y="6315684"/>
            <a:ext cx="3157849" cy="482248"/>
          </a:xfrm>
          <a:prstGeom prst="rect">
            <a:avLst/>
          </a:prstGeom>
        </p:spPr>
        <p:txBody>
          <a:bodyPr wrap="square" lIns="0" tIns="0" rIns="0" bIns="0" rtlCol="0" anchor="t">
            <a:spAutoFit/>
          </a:bodyPr>
          <a:lstStyle/>
          <a:p>
            <a:pPr algn="ctr">
              <a:lnSpc>
                <a:spcPts val="4073"/>
              </a:lnSpc>
            </a:pPr>
            <a:r>
              <a:rPr lang="en-US" sz="2400" b="1" spc="289" dirty="0">
                <a:solidFill>
                  <a:srgbClr val="231F20"/>
                </a:solidFill>
                <a:latin typeface="DM Sans Bold"/>
              </a:rPr>
              <a:t>CONTACT</a:t>
            </a:r>
          </a:p>
        </p:txBody>
      </p:sp>
      <p:sp>
        <p:nvSpPr>
          <p:cNvPr id="33" name="Freeform 33"/>
          <p:cNvSpPr/>
          <p:nvPr/>
        </p:nvSpPr>
        <p:spPr>
          <a:xfrm rot="-10799999">
            <a:off x="-2729621" y="-7074240"/>
            <a:ext cx="7835077" cy="10939025"/>
          </a:xfrm>
          <a:custGeom>
            <a:avLst/>
            <a:gdLst/>
            <a:ahLst/>
            <a:cxnLst/>
            <a:rect l="l" t="t" r="r" b="b"/>
            <a:pathLst>
              <a:path w="7835077" h="10939025">
                <a:moveTo>
                  <a:pt x="0" y="0"/>
                </a:moveTo>
                <a:lnTo>
                  <a:pt x="7835076" y="0"/>
                </a:lnTo>
                <a:lnTo>
                  <a:pt x="7835076" y="10939026"/>
                </a:lnTo>
                <a:lnTo>
                  <a:pt x="0" y="109390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4" name="TextBox 33">
            <a:extLst>
              <a:ext uri="{FF2B5EF4-FFF2-40B4-BE49-F238E27FC236}">
                <a16:creationId xmlns:a16="http://schemas.microsoft.com/office/drawing/2014/main" id="{124FD037-00CF-6D04-E92B-F82BB6BDC089}"/>
              </a:ext>
            </a:extLst>
          </p:cNvPr>
          <p:cNvSpPr txBox="1"/>
          <p:nvPr/>
        </p:nvSpPr>
        <p:spPr>
          <a:xfrm>
            <a:off x="6758940" y="576763"/>
            <a:ext cx="3591048" cy="1107996"/>
          </a:xfrm>
          <a:prstGeom prst="rect">
            <a:avLst/>
          </a:prstGeom>
          <a:noFill/>
        </p:spPr>
        <p:txBody>
          <a:bodyPr wrap="none" rtlCol="0">
            <a:spAutoFit/>
          </a:bodyPr>
          <a:lstStyle/>
          <a:p>
            <a:r>
              <a:rPr lang="en-US" sz="6600" b="1" dirty="0">
                <a:latin typeface="Oswald Bold" panose="00000800000000000000" charset="0"/>
              </a:rPr>
              <a:t>FEATURES</a:t>
            </a:r>
            <a:endParaRPr lang="en-US" b="1" dirty="0">
              <a:latin typeface="Oswald Bold" panose="00000800000000000000" charset="0"/>
            </a:endParaRPr>
          </a:p>
        </p:txBody>
      </p:sp>
    </p:spTree>
    <p:extLst>
      <p:ext uri="{BB962C8B-B14F-4D97-AF65-F5344CB8AC3E}">
        <p14:creationId xmlns:p14="http://schemas.microsoft.com/office/powerpoint/2010/main" val="3592093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dirty="0"/>
          </a:p>
        </p:txBody>
      </p:sp>
      <p:sp>
        <p:nvSpPr>
          <p:cNvPr id="3" name="Freeform 3"/>
          <p:cNvSpPr/>
          <p:nvPr/>
        </p:nvSpPr>
        <p:spPr>
          <a:xfrm>
            <a:off x="2616085" y="2358515"/>
            <a:ext cx="1785007" cy="2487286"/>
          </a:xfrm>
          <a:custGeom>
            <a:avLst/>
            <a:gdLst/>
            <a:ahLst/>
            <a:cxnLst/>
            <a:rect l="l" t="t" r="r" b="b"/>
            <a:pathLst>
              <a:path w="2027545" h="3080525">
                <a:moveTo>
                  <a:pt x="0" y="0"/>
                </a:moveTo>
                <a:lnTo>
                  <a:pt x="2027545" y="0"/>
                </a:lnTo>
                <a:lnTo>
                  <a:pt x="2027545"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2035253">
            <a:off x="16121778" y="4817488"/>
            <a:ext cx="7835077" cy="10939025"/>
          </a:xfrm>
          <a:custGeom>
            <a:avLst/>
            <a:gdLst/>
            <a:ahLst/>
            <a:cxnLst/>
            <a:rect l="l" t="t" r="r" b="b"/>
            <a:pathLst>
              <a:path w="7835077" h="10939025">
                <a:moveTo>
                  <a:pt x="0" y="0"/>
                </a:moveTo>
                <a:lnTo>
                  <a:pt x="7835077" y="0"/>
                </a:lnTo>
                <a:lnTo>
                  <a:pt x="7835077" y="10939026"/>
                </a:lnTo>
                <a:lnTo>
                  <a:pt x="0" y="109390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AutoShape 5"/>
          <p:cNvSpPr/>
          <p:nvPr/>
        </p:nvSpPr>
        <p:spPr>
          <a:xfrm>
            <a:off x="2103836" y="5891696"/>
            <a:ext cx="13666974" cy="19374"/>
          </a:xfrm>
          <a:prstGeom prst="line">
            <a:avLst/>
          </a:prstGeom>
          <a:ln w="38100" cap="flat">
            <a:solidFill>
              <a:srgbClr val="000000"/>
            </a:solidFill>
            <a:prstDash val="solid"/>
            <a:headEnd type="none" w="sm" len="sm"/>
            <a:tailEnd type="none" w="sm" len="sm"/>
          </a:ln>
        </p:spPr>
      </p:sp>
      <p:grpSp>
        <p:nvGrpSpPr>
          <p:cNvPr id="6" name="Group 6"/>
          <p:cNvGrpSpPr/>
          <p:nvPr/>
        </p:nvGrpSpPr>
        <p:grpSpPr>
          <a:xfrm>
            <a:off x="3337593" y="5652219"/>
            <a:ext cx="441142" cy="40458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8" name="TextBox 8"/>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9" name="TextBox 9"/>
          <p:cNvSpPr txBox="1"/>
          <p:nvPr/>
        </p:nvSpPr>
        <p:spPr>
          <a:xfrm>
            <a:off x="2197986" y="6982232"/>
            <a:ext cx="2821196" cy="628634"/>
          </a:xfrm>
          <a:prstGeom prst="rect">
            <a:avLst/>
          </a:prstGeom>
        </p:spPr>
        <p:txBody>
          <a:bodyPr wrap="square" lIns="0" tIns="0" rIns="0" bIns="0" rtlCol="0" anchor="t">
            <a:spAutoFit/>
          </a:bodyPr>
          <a:lstStyle/>
          <a:p>
            <a:pPr algn="ctr">
              <a:lnSpc>
                <a:spcPts val="2545"/>
              </a:lnSpc>
            </a:pPr>
            <a:r>
              <a:rPr lang="en-GB" sz="1844" spc="180" dirty="0">
                <a:solidFill>
                  <a:srgbClr val="231F20"/>
                </a:solidFill>
                <a:latin typeface="DM Sans"/>
              </a:rPr>
              <a:t>Allow users to bid on products.</a:t>
            </a:r>
            <a:endParaRPr lang="en-US" sz="1844" spc="180" dirty="0">
              <a:solidFill>
                <a:srgbClr val="231F20"/>
              </a:solidFill>
              <a:latin typeface="DM Sans"/>
            </a:endParaRPr>
          </a:p>
        </p:txBody>
      </p:sp>
      <p:sp>
        <p:nvSpPr>
          <p:cNvPr id="10" name="TextBox 10"/>
          <p:cNvSpPr txBox="1"/>
          <p:nvPr/>
        </p:nvSpPr>
        <p:spPr>
          <a:xfrm>
            <a:off x="2653735" y="2798356"/>
            <a:ext cx="1785007" cy="1117935"/>
          </a:xfrm>
          <a:prstGeom prst="rect">
            <a:avLst/>
          </a:prstGeom>
        </p:spPr>
        <p:txBody>
          <a:bodyPr wrap="square" lIns="0" tIns="0" rIns="0" bIns="0" rtlCol="0" anchor="t">
            <a:spAutoFit/>
          </a:bodyPr>
          <a:lstStyle/>
          <a:p>
            <a:pPr algn="ctr">
              <a:lnSpc>
                <a:spcPts val="9141"/>
              </a:lnSpc>
            </a:pPr>
            <a:r>
              <a:rPr lang="en-US" sz="6624" spc="649" dirty="0">
                <a:solidFill>
                  <a:srgbClr val="FFFBFB"/>
                </a:solidFill>
                <a:latin typeface="DM Sans Bold"/>
              </a:rPr>
              <a:t>25</a:t>
            </a:r>
          </a:p>
        </p:txBody>
      </p:sp>
      <p:sp>
        <p:nvSpPr>
          <p:cNvPr id="11" name="TextBox 11"/>
          <p:cNvSpPr txBox="1"/>
          <p:nvPr/>
        </p:nvSpPr>
        <p:spPr>
          <a:xfrm>
            <a:off x="1505416" y="6287996"/>
            <a:ext cx="4463924" cy="482248"/>
          </a:xfrm>
          <a:prstGeom prst="rect">
            <a:avLst/>
          </a:prstGeom>
        </p:spPr>
        <p:txBody>
          <a:bodyPr wrap="square" lIns="0" tIns="0" rIns="0" bIns="0" rtlCol="0" anchor="t">
            <a:spAutoFit/>
          </a:bodyPr>
          <a:lstStyle/>
          <a:p>
            <a:pPr algn="ctr">
              <a:lnSpc>
                <a:spcPts val="4073"/>
              </a:lnSpc>
            </a:pPr>
            <a:r>
              <a:rPr lang="en-US" sz="2400" b="1" spc="289" dirty="0">
                <a:solidFill>
                  <a:srgbClr val="231F20"/>
                </a:solidFill>
                <a:latin typeface="DM Sans Bold"/>
              </a:rPr>
              <a:t>BID PRODUCT</a:t>
            </a:r>
          </a:p>
        </p:txBody>
      </p:sp>
      <p:sp>
        <p:nvSpPr>
          <p:cNvPr id="12" name="Freeform 12"/>
          <p:cNvSpPr/>
          <p:nvPr/>
        </p:nvSpPr>
        <p:spPr>
          <a:xfrm>
            <a:off x="6639774" y="2423673"/>
            <a:ext cx="1785007" cy="2487286"/>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3" name="Group 13"/>
          <p:cNvGrpSpPr/>
          <p:nvPr/>
        </p:nvGrpSpPr>
        <p:grpSpPr>
          <a:xfrm>
            <a:off x="7323423" y="5635529"/>
            <a:ext cx="441142" cy="404585"/>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15" name="TextBox 15"/>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6" name="TextBox 16"/>
          <p:cNvSpPr txBox="1"/>
          <p:nvPr/>
        </p:nvSpPr>
        <p:spPr>
          <a:xfrm>
            <a:off x="6697246" y="2768264"/>
            <a:ext cx="1785007" cy="1117935"/>
          </a:xfrm>
          <a:prstGeom prst="rect">
            <a:avLst/>
          </a:prstGeom>
        </p:spPr>
        <p:txBody>
          <a:bodyPr wrap="square" lIns="0" tIns="0" rIns="0" bIns="0" rtlCol="0" anchor="t">
            <a:spAutoFit/>
          </a:bodyPr>
          <a:lstStyle/>
          <a:p>
            <a:pPr algn="ctr">
              <a:lnSpc>
                <a:spcPts val="9141"/>
              </a:lnSpc>
            </a:pPr>
            <a:r>
              <a:rPr lang="en-US" sz="6624" spc="649" dirty="0">
                <a:solidFill>
                  <a:srgbClr val="FFFBFB"/>
                </a:solidFill>
                <a:latin typeface="DM Sans Bold"/>
              </a:rPr>
              <a:t>26</a:t>
            </a:r>
          </a:p>
        </p:txBody>
      </p:sp>
      <p:sp>
        <p:nvSpPr>
          <p:cNvPr id="17" name="Freeform 17"/>
          <p:cNvSpPr/>
          <p:nvPr/>
        </p:nvSpPr>
        <p:spPr>
          <a:xfrm>
            <a:off x="10159280" y="2409566"/>
            <a:ext cx="1785007" cy="2487286"/>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8" name="Group 18"/>
          <p:cNvGrpSpPr/>
          <p:nvPr/>
        </p:nvGrpSpPr>
        <p:grpSpPr>
          <a:xfrm>
            <a:off x="10853663" y="5680666"/>
            <a:ext cx="441142" cy="40458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20" name="TextBox 20"/>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1" name="TextBox 21"/>
          <p:cNvSpPr txBox="1"/>
          <p:nvPr/>
        </p:nvSpPr>
        <p:spPr>
          <a:xfrm>
            <a:off x="10181730" y="2849318"/>
            <a:ext cx="1785007" cy="1117935"/>
          </a:xfrm>
          <a:prstGeom prst="rect">
            <a:avLst/>
          </a:prstGeom>
        </p:spPr>
        <p:txBody>
          <a:bodyPr wrap="square" lIns="0" tIns="0" rIns="0" bIns="0" rtlCol="0" anchor="t">
            <a:spAutoFit/>
          </a:bodyPr>
          <a:lstStyle/>
          <a:p>
            <a:pPr algn="ctr">
              <a:lnSpc>
                <a:spcPts val="9141"/>
              </a:lnSpc>
            </a:pPr>
            <a:r>
              <a:rPr lang="en-US" sz="6624" spc="649" dirty="0">
                <a:solidFill>
                  <a:srgbClr val="FFFBFB"/>
                </a:solidFill>
                <a:latin typeface="DM Sans Bold"/>
              </a:rPr>
              <a:t>27</a:t>
            </a:r>
          </a:p>
        </p:txBody>
      </p:sp>
      <p:sp>
        <p:nvSpPr>
          <p:cNvPr id="22" name="Freeform 22"/>
          <p:cNvSpPr/>
          <p:nvPr/>
        </p:nvSpPr>
        <p:spPr>
          <a:xfrm>
            <a:off x="13762914" y="2340279"/>
            <a:ext cx="1785007" cy="2487286"/>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3" name="Group 23"/>
          <p:cNvGrpSpPr/>
          <p:nvPr/>
        </p:nvGrpSpPr>
        <p:grpSpPr>
          <a:xfrm>
            <a:off x="14465562" y="5663976"/>
            <a:ext cx="441142" cy="404585"/>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25" name="TextBox 25"/>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6" name="TextBox 26"/>
          <p:cNvSpPr txBox="1"/>
          <p:nvPr/>
        </p:nvSpPr>
        <p:spPr>
          <a:xfrm>
            <a:off x="13762914" y="2758828"/>
            <a:ext cx="1785007" cy="1117935"/>
          </a:xfrm>
          <a:prstGeom prst="rect">
            <a:avLst/>
          </a:prstGeom>
        </p:spPr>
        <p:txBody>
          <a:bodyPr wrap="square" lIns="0" tIns="0" rIns="0" bIns="0" rtlCol="0" anchor="t">
            <a:spAutoFit/>
          </a:bodyPr>
          <a:lstStyle/>
          <a:p>
            <a:pPr algn="ctr">
              <a:lnSpc>
                <a:spcPts val="9141"/>
              </a:lnSpc>
            </a:pPr>
            <a:r>
              <a:rPr lang="en-US" sz="6624" spc="649" dirty="0">
                <a:solidFill>
                  <a:srgbClr val="FFFBFB"/>
                </a:solidFill>
                <a:latin typeface="DM Sans Bold"/>
              </a:rPr>
              <a:t>28</a:t>
            </a:r>
          </a:p>
        </p:txBody>
      </p:sp>
      <p:sp>
        <p:nvSpPr>
          <p:cNvPr id="27" name="TextBox 27"/>
          <p:cNvSpPr txBox="1"/>
          <p:nvPr/>
        </p:nvSpPr>
        <p:spPr>
          <a:xfrm>
            <a:off x="6193310" y="6957070"/>
            <a:ext cx="2821196" cy="949234"/>
          </a:xfrm>
          <a:prstGeom prst="rect">
            <a:avLst/>
          </a:prstGeom>
        </p:spPr>
        <p:txBody>
          <a:bodyPr wrap="square" lIns="0" tIns="0" rIns="0" bIns="0" rtlCol="0" anchor="t">
            <a:spAutoFit/>
          </a:bodyPr>
          <a:lstStyle/>
          <a:p>
            <a:pPr algn="ctr">
              <a:lnSpc>
                <a:spcPts val="2545"/>
              </a:lnSpc>
            </a:pPr>
            <a:r>
              <a:rPr lang="en-GB" sz="1844" spc="180" dirty="0">
                <a:solidFill>
                  <a:srgbClr val="231F20"/>
                </a:solidFill>
                <a:latin typeface="DM Sans"/>
              </a:rPr>
              <a:t>Organize products into categories for easy browsing.</a:t>
            </a:r>
            <a:endParaRPr lang="en-US" sz="1844" spc="180" dirty="0">
              <a:solidFill>
                <a:srgbClr val="231F20"/>
              </a:solidFill>
              <a:latin typeface="DM Sans"/>
            </a:endParaRPr>
          </a:p>
        </p:txBody>
      </p:sp>
      <p:sp>
        <p:nvSpPr>
          <p:cNvPr id="28" name="TextBox 28"/>
          <p:cNvSpPr txBox="1"/>
          <p:nvPr/>
        </p:nvSpPr>
        <p:spPr>
          <a:xfrm>
            <a:off x="5497610" y="6327680"/>
            <a:ext cx="4463924" cy="482248"/>
          </a:xfrm>
          <a:prstGeom prst="rect">
            <a:avLst/>
          </a:prstGeom>
        </p:spPr>
        <p:txBody>
          <a:bodyPr wrap="square" lIns="0" tIns="0" rIns="0" bIns="0" rtlCol="0" anchor="t">
            <a:spAutoFit/>
          </a:bodyPr>
          <a:lstStyle/>
          <a:p>
            <a:pPr algn="ctr">
              <a:lnSpc>
                <a:spcPts val="4073"/>
              </a:lnSpc>
            </a:pPr>
            <a:r>
              <a:rPr lang="en-US" sz="2400" b="1" spc="289" dirty="0">
                <a:solidFill>
                  <a:srgbClr val="231F20"/>
                </a:solidFill>
                <a:latin typeface="DM Sans Bold"/>
              </a:rPr>
              <a:t>CATEGORIES</a:t>
            </a:r>
          </a:p>
        </p:txBody>
      </p:sp>
      <p:sp>
        <p:nvSpPr>
          <p:cNvPr id="29" name="TextBox 29"/>
          <p:cNvSpPr txBox="1"/>
          <p:nvPr/>
        </p:nvSpPr>
        <p:spPr>
          <a:xfrm>
            <a:off x="9747366" y="6956965"/>
            <a:ext cx="2821196" cy="949234"/>
          </a:xfrm>
          <a:prstGeom prst="rect">
            <a:avLst/>
          </a:prstGeom>
        </p:spPr>
        <p:txBody>
          <a:bodyPr wrap="square" lIns="0" tIns="0" rIns="0" bIns="0" rtlCol="0" anchor="t">
            <a:spAutoFit/>
          </a:bodyPr>
          <a:lstStyle/>
          <a:p>
            <a:pPr algn="ctr">
              <a:lnSpc>
                <a:spcPts val="2545"/>
              </a:lnSpc>
            </a:pPr>
            <a:r>
              <a:rPr lang="en-GB" sz="1844" spc="180" dirty="0">
                <a:solidFill>
                  <a:srgbClr val="231F20"/>
                </a:solidFill>
                <a:latin typeface="DM Sans"/>
              </a:rPr>
              <a:t>Integrate Stripe for secure payment processing.</a:t>
            </a:r>
            <a:endParaRPr lang="en-US" sz="1844" spc="180" dirty="0">
              <a:solidFill>
                <a:srgbClr val="231F20"/>
              </a:solidFill>
              <a:latin typeface="DM Sans"/>
            </a:endParaRPr>
          </a:p>
        </p:txBody>
      </p:sp>
      <p:sp>
        <p:nvSpPr>
          <p:cNvPr id="30" name="TextBox 30"/>
          <p:cNvSpPr txBox="1"/>
          <p:nvPr/>
        </p:nvSpPr>
        <p:spPr>
          <a:xfrm>
            <a:off x="9597261" y="6332911"/>
            <a:ext cx="3317798" cy="482248"/>
          </a:xfrm>
          <a:prstGeom prst="rect">
            <a:avLst/>
          </a:prstGeom>
        </p:spPr>
        <p:txBody>
          <a:bodyPr wrap="square" lIns="0" tIns="0" rIns="0" bIns="0" rtlCol="0" anchor="t">
            <a:spAutoFit/>
          </a:bodyPr>
          <a:lstStyle/>
          <a:p>
            <a:pPr algn="ctr">
              <a:lnSpc>
                <a:spcPts val="4073"/>
              </a:lnSpc>
            </a:pPr>
            <a:r>
              <a:rPr lang="en-US" sz="2400" b="1" spc="289" dirty="0">
                <a:solidFill>
                  <a:srgbClr val="231F20"/>
                </a:solidFill>
                <a:latin typeface="DM Sans Bold"/>
              </a:rPr>
              <a:t>STRIPE</a:t>
            </a:r>
          </a:p>
        </p:txBody>
      </p:sp>
      <p:sp>
        <p:nvSpPr>
          <p:cNvPr id="31" name="TextBox 31"/>
          <p:cNvSpPr txBox="1"/>
          <p:nvPr/>
        </p:nvSpPr>
        <p:spPr>
          <a:xfrm>
            <a:off x="13454749" y="6821931"/>
            <a:ext cx="2821196" cy="949234"/>
          </a:xfrm>
          <a:prstGeom prst="rect">
            <a:avLst/>
          </a:prstGeom>
        </p:spPr>
        <p:txBody>
          <a:bodyPr wrap="square" lIns="0" tIns="0" rIns="0" bIns="0" rtlCol="0" anchor="t">
            <a:spAutoFit/>
          </a:bodyPr>
          <a:lstStyle/>
          <a:p>
            <a:pPr algn="ctr">
              <a:lnSpc>
                <a:spcPts val="2545"/>
              </a:lnSpc>
            </a:pPr>
            <a:r>
              <a:rPr lang="en-GB" sz="1844" spc="180" dirty="0">
                <a:solidFill>
                  <a:srgbClr val="231F20"/>
                </a:solidFill>
                <a:latin typeface="DM Sans"/>
              </a:rPr>
              <a:t>Ensure data validation for user inputs.</a:t>
            </a:r>
            <a:endParaRPr lang="en-US" sz="1844" spc="180" dirty="0">
              <a:solidFill>
                <a:srgbClr val="231F20"/>
              </a:solidFill>
              <a:latin typeface="DM Sans"/>
            </a:endParaRPr>
          </a:p>
        </p:txBody>
      </p:sp>
      <p:sp>
        <p:nvSpPr>
          <p:cNvPr id="32" name="TextBox 32"/>
          <p:cNvSpPr txBox="1"/>
          <p:nvPr/>
        </p:nvSpPr>
        <p:spPr>
          <a:xfrm>
            <a:off x="13385130" y="6315684"/>
            <a:ext cx="3157849" cy="482248"/>
          </a:xfrm>
          <a:prstGeom prst="rect">
            <a:avLst/>
          </a:prstGeom>
        </p:spPr>
        <p:txBody>
          <a:bodyPr wrap="square" lIns="0" tIns="0" rIns="0" bIns="0" rtlCol="0" anchor="t">
            <a:spAutoFit/>
          </a:bodyPr>
          <a:lstStyle/>
          <a:p>
            <a:pPr algn="ctr">
              <a:lnSpc>
                <a:spcPts val="4073"/>
              </a:lnSpc>
            </a:pPr>
            <a:r>
              <a:rPr lang="en-US" sz="2400" b="1" spc="289" dirty="0">
                <a:solidFill>
                  <a:srgbClr val="231F20"/>
                </a:solidFill>
                <a:latin typeface="DM Sans Bold"/>
              </a:rPr>
              <a:t>VALIDATION</a:t>
            </a:r>
          </a:p>
        </p:txBody>
      </p:sp>
      <p:sp>
        <p:nvSpPr>
          <p:cNvPr id="33" name="Freeform 33"/>
          <p:cNvSpPr/>
          <p:nvPr/>
        </p:nvSpPr>
        <p:spPr>
          <a:xfrm rot="-10799999">
            <a:off x="-2729621" y="-7074240"/>
            <a:ext cx="7835077" cy="10939025"/>
          </a:xfrm>
          <a:custGeom>
            <a:avLst/>
            <a:gdLst/>
            <a:ahLst/>
            <a:cxnLst/>
            <a:rect l="l" t="t" r="r" b="b"/>
            <a:pathLst>
              <a:path w="7835077" h="10939025">
                <a:moveTo>
                  <a:pt x="0" y="0"/>
                </a:moveTo>
                <a:lnTo>
                  <a:pt x="7835076" y="0"/>
                </a:lnTo>
                <a:lnTo>
                  <a:pt x="7835076" y="10939026"/>
                </a:lnTo>
                <a:lnTo>
                  <a:pt x="0" y="109390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4" name="TextBox 33">
            <a:extLst>
              <a:ext uri="{FF2B5EF4-FFF2-40B4-BE49-F238E27FC236}">
                <a16:creationId xmlns:a16="http://schemas.microsoft.com/office/drawing/2014/main" id="{124FD037-00CF-6D04-E92B-F82BB6BDC089}"/>
              </a:ext>
            </a:extLst>
          </p:cNvPr>
          <p:cNvSpPr txBox="1"/>
          <p:nvPr/>
        </p:nvSpPr>
        <p:spPr>
          <a:xfrm>
            <a:off x="6758940" y="576763"/>
            <a:ext cx="3591048" cy="1107996"/>
          </a:xfrm>
          <a:prstGeom prst="rect">
            <a:avLst/>
          </a:prstGeom>
          <a:noFill/>
        </p:spPr>
        <p:txBody>
          <a:bodyPr wrap="none" rtlCol="0">
            <a:spAutoFit/>
          </a:bodyPr>
          <a:lstStyle/>
          <a:p>
            <a:r>
              <a:rPr lang="en-US" sz="6600" b="1" dirty="0">
                <a:latin typeface="Oswald Bold" panose="00000800000000000000" charset="0"/>
              </a:rPr>
              <a:t>FEATURES</a:t>
            </a:r>
            <a:endParaRPr lang="en-US" b="1" dirty="0">
              <a:latin typeface="Oswald Bold" panose="00000800000000000000" charset="0"/>
            </a:endParaRPr>
          </a:p>
        </p:txBody>
      </p:sp>
    </p:spTree>
    <p:extLst>
      <p:ext uri="{BB962C8B-B14F-4D97-AF65-F5344CB8AC3E}">
        <p14:creationId xmlns:p14="http://schemas.microsoft.com/office/powerpoint/2010/main" val="2540410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dirty="0"/>
          </a:p>
        </p:txBody>
      </p:sp>
      <p:sp>
        <p:nvSpPr>
          <p:cNvPr id="3" name="Freeform 3"/>
          <p:cNvSpPr/>
          <p:nvPr/>
        </p:nvSpPr>
        <p:spPr>
          <a:xfrm>
            <a:off x="2616085" y="2358515"/>
            <a:ext cx="1785007" cy="2487286"/>
          </a:xfrm>
          <a:custGeom>
            <a:avLst/>
            <a:gdLst/>
            <a:ahLst/>
            <a:cxnLst/>
            <a:rect l="l" t="t" r="r" b="b"/>
            <a:pathLst>
              <a:path w="2027545" h="3080525">
                <a:moveTo>
                  <a:pt x="0" y="0"/>
                </a:moveTo>
                <a:lnTo>
                  <a:pt x="2027545" y="0"/>
                </a:lnTo>
                <a:lnTo>
                  <a:pt x="2027545"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2035253">
            <a:off x="16121778" y="4817488"/>
            <a:ext cx="7835077" cy="10939025"/>
          </a:xfrm>
          <a:custGeom>
            <a:avLst/>
            <a:gdLst/>
            <a:ahLst/>
            <a:cxnLst/>
            <a:rect l="l" t="t" r="r" b="b"/>
            <a:pathLst>
              <a:path w="7835077" h="10939025">
                <a:moveTo>
                  <a:pt x="0" y="0"/>
                </a:moveTo>
                <a:lnTo>
                  <a:pt x="7835077" y="0"/>
                </a:lnTo>
                <a:lnTo>
                  <a:pt x="7835077" y="10939026"/>
                </a:lnTo>
                <a:lnTo>
                  <a:pt x="0" y="109390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AutoShape 5"/>
          <p:cNvSpPr/>
          <p:nvPr/>
        </p:nvSpPr>
        <p:spPr>
          <a:xfrm>
            <a:off x="2103836" y="5891696"/>
            <a:ext cx="13666974" cy="19374"/>
          </a:xfrm>
          <a:prstGeom prst="line">
            <a:avLst/>
          </a:prstGeom>
          <a:ln w="38100" cap="flat">
            <a:solidFill>
              <a:srgbClr val="000000"/>
            </a:solidFill>
            <a:prstDash val="solid"/>
            <a:headEnd type="none" w="sm" len="sm"/>
            <a:tailEnd type="none" w="sm" len="sm"/>
          </a:ln>
        </p:spPr>
      </p:sp>
      <p:grpSp>
        <p:nvGrpSpPr>
          <p:cNvPr id="6" name="Group 6"/>
          <p:cNvGrpSpPr/>
          <p:nvPr/>
        </p:nvGrpSpPr>
        <p:grpSpPr>
          <a:xfrm>
            <a:off x="3337593" y="5652219"/>
            <a:ext cx="441142" cy="40458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8" name="TextBox 8"/>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9" name="TextBox 9"/>
          <p:cNvSpPr txBox="1"/>
          <p:nvPr/>
        </p:nvSpPr>
        <p:spPr>
          <a:xfrm>
            <a:off x="2197986" y="6982232"/>
            <a:ext cx="2821196" cy="949234"/>
          </a:xfrm>
          <a:prstGeom prst="rect">
            <a:avLst/>
          </a:prstGeom>
        </p:spPr>
        <p:txBody>
          <a:bodyPr wrap="square" lIns="0" tIns="0" rIns="0" bIns="0" rtlCol="0" anchor="t">
            <a:spAutoFit/>
          </a:bodyPr>
          <a:lstStyle/>
          <a:p>
            <a:pPr algn="ctr">
              <a:lnSpc>
                <a:spcPts val="2545"/>
              </a:lnSpc>
            </a:pPr>
            <a:r>
              <a:rPr lang="en-GB" sz="1844" spc="180" dirty="0">
                <a:solidFill>
                  <a:srgbClr val="231F20"/>
                </a:solidFill>
                <a:latin typeface="DM Sans"/>
              </a:rPr>
              <a:t>Allow users to track the status of their orders.</a:t>
            </a:r>
            <a:endParaRPr lang="en-US" sz="1844" spc="180" dirty="0">
              <a:solidFill>
                <a:srgbClr val="231F20"/>
              </a:solidFill>
              <a:latin typeface="DM Sans"/>
            </a:endParaRPr>
          </a:p>
        </p:txBody>
      </p:sp>
      <p:sp>
        <p:nvSpPr>
          <p:cNvPr id="10" name="TextBox 10"/>
          <p:cNvSpPr txBox="1"/>
          <p:nvPr/>
        </p:nvSpPr>
        <p:spPr>
          <a:xfrm>
            <a:off x="2653735" y="2798356"/>
            <a:ext cx="1785007" cy="1117935"/>
          </a:xfrm>
          <a:prstGeom prst="rect">
            <a:avLst/>
          </a:prstGeom>
        </p:spPr>
        <p:txBody>
          <a:bodyPr wrap="square" lIns="0" tIns="0" rIns="0" bIns="0" rtlCol="0" anchor="t">
            <a:spAutoFit/>
          </a:bodyPr>
          <a:lstStyle/>
          <a:p>
            <a:pPr algn="ctr">
              <a:lnSpc>
                <a:spcPts val="9141"/>
              </a:lnSpc>
            </a:pPr>
            <a:r>
              <a:rPr lang="en-US" sz="6624" spc="649" dirty="0">
                <a:solidFill>
                  <a:srgbClr val="FFFBFB"/>
                </a:solidFill>
                <a:latin typeface="DM Sans Bold"/>
              </a:rPr>
              <a:t>29</a:t>
            </a:r>
          </a:p>
        </p:txBody>
      </p:sp>
      <p:sp>
        <p:nvSpPr>
          <p:cNvPr id="11" name="TextBox 11"/>
          <p:cNvSpPr txBox="1"/>
          <p:nvPr/>
        </p:nvSpPr>
        <p:spPr>
          <a:xfrm>
            <a:off x="1505416" y="6287996"/>
            <a:ext cx="4463924" cy="482248"/>
          </a:xfrm>
          <a:prstGeom prst="rect">
            <a:avLst/>
          </a:prstGeom>
        </p:spPr>
        <p:txBody>
          <a:bodyPr wrap="square" lIns="0" tIns="0" rIns="0" bIns="0" rtlCol="0" anchor="t">
            <a:spAutoFit/>
          </a:bodyPr>
          <a:lstStyle/>
          <a:p>
            <a:pPr algn="ctr">
              <a:lnSpc>
                <a:spcPts val="4073"/>
              </a:lnSpc>
            </a:pPr>
            <a:r>
              <a:rPr lang="en-US" sz="2400" b="1" spc="289" dirty="0">
                <a:solidFill>
                  <a:srgbClr val="231F20"/>
                </a:solidFill>
                <a:latin typeface="DM Sans Bold"/>
              </a:rPr>
              <a:t>TRACK ORDER</a:t>
            </a:r>
          </a:p>
        </p:txBody>
      </p:sp>
      <p:sp>
        <p:nvSpPr>
          <p:cNvPr id="12" name="Freeform 12"/>
          <p:cNvSpPr/>
          <p:nvPr/>
        </p:nvSpPr>
        <p:spPr>
          <a:xfrm>
            <a:off x="6639774" y="2423673"/>
            <a:ext cx="1785007" cy="2487286"/>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3" name="Group 13"/>
          <p:cNvGrpSpPr/>
          <p:nvPr/>
        </p:nvGrpSpPr>
        <p:grpSpPr>
          <a:xfrm>
            <a:off x="7323423" y="5635529"/>
            <a:ext cx="441142" cy="404585"/>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15" name="TextBox 15"/>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6" name="TextBox 16"/>
          <p:cNvSpPr txBox="1"/>
          <p:nvPr/>
        </p:nvSpPr>
        <p:spPr>
          <a:xfrm>
            <a:off x="6697246" y="2768264"/>
            <a:ext cx="1785007" cy="1117935"/>
          </a:xfrm>
          <a:prstGeom prst="rect">
            <a:avLst/>
          </a:prstGeom>
        </p:spPr>
        <p:txBody>
          <a:bodyPr wrap="square" lIns="0" tIns="0" rIns="0" bIns="0" rtlCol="0" anchor="t">
            <a:spAutoFit/>
          </a:bodyPr>
          <a:lstStyle/>
          <a:p>
            <a:pPr algn="ctr">
              <a:lnSpc>
                <a:spcPts val="9141"/>
              </a:lnSpc>
            </a:pPr>
            <a:r>
              <a:rPr lang="en-US" sz="6624" spc="649" dirty="0">
                <a:solidFill>
                  <a:srgbClr val="FFFBFB"/>
                </a:solidFill>
                <a:latin typeface="DM Sans Bold"/>
              </a:rPr>
              <a:t>30</a:t>
            </a:r>
          </a:p>
        </p:txBody>
      </p:sp>
      <p:sp>
        <p:nvSpPr>
          <p:cNvPr id="17" name="Freeform 17"/>
          <p:cNvSpPr/>
          <p:nvPr/>
        </p:nvSpPr>
        <p:spPr>
          <a:xfrm>
            <a:off x="10159280" y="2409566"/>
            <a:ext cx="1785007" cy="2487286"/>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8" name="Group 18"/>
          <p:cNvGrpSpPr/>
          <p:nvPr/>
        </p:nvGrpSpPr>
        <p:grpSpPr>
          <a:xfrm>
            <a:off x="10853663" y="5680666"/>
            <a:ext cx="441142" cy="40458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20" name="TextBox 20"/>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1" name="TextBox 21"/>
          <p:cNvSpPr txBox="1"/>
          <p:nvPr/>
        </p:nvSpPr>
        <p:spPr>
          <a:xfrm>
            <a:off x="10181730" y="2849318"/>
            <a:ext cx="1785007" cy="1117935"/>
          </a:xfrm>
          <a:prstGeom prst="rect">
            <a:avLst/>
          </a:prstGeom>
        </p:spPr>
        <p:txBody>
          <a:bodyPr wrap="square" lIns="0" tIns="0" rIns="0" bIns="0" rtlCol="0" anchor="t">
            <a:spAutoFit/>
          </a:bodyPr>
          <a:lstStyle/>
          <a:p>
            <a:pPr algn="ctr">
              <a:lnSpc>
                <a:spcPts val="9141"/>
              </a:lnSpc>
            </a:pPr>
            <a:r>
              <a:rPr lang="en-US" sz="6624" spc="649" dirty="0">
                <a:solidFill>
                  <a:srgbClr val="FFFBFB"/>
                </a:solidFill>
                <a:latin typeface="DM Sans Bold"/>
              </a:rPr>
              <a:t>31</a:t>
            </a:r>
          </a:p>
        </p:txBody>
      </p:sp>
      <p:sp>
        <p:nvSpPr>
          <p:cNvPr id="22" name="Freeform 22"/>
          <p:cNvSpPr/>
          <p:nvPr/>
        </p:nvSpPr>
        <p:spPr>
          <a:xfrm>
            <a:off x="13762914" y="2340279"/>
            <a:ext cx="1785007" cy="2487286"/>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3" name="Group 23"/>
          <p:cNvGrpSpPr/>
          <p:nvPr/>
        </p:nvGrpSpPr>
        <p:grpSpPr>
          <a:xfrm>
            <a:off x="14465562" y="5663976"/>
            <a:ext cx="441142" cy="404585"/>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25" name="TextBox 25"/>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6" name="TextBox 26"/>
          <p:cNvSpPr txBox="1"/>
          <p:nvPr/>
        </p:nvSpPr>
        <p:spPr>
          <a:xfrm>
            <a:off x="13762914" y="2758828"/>
            <a:ext cx="1785007" cy="1117935"/>
          </a:xfrm>
          <a:prstGeom prst="rect">
            <a:avLst/>
          </a:prstGeom>
        </p:spPr>
        <p:txBody>
          <a:bodyPr wrap="square" lIns="0" tIns="0" rIns="0" bIns="0" rtlCol="0" anchor="t">
            <a:spAutoFit/>
          </a:bodyPr>
          <a:lstStyle/>
          <a:p>
            <a:pPr algn="ctr">
              <a:lnSpc>
                <a:spcPts val="9141"/>
              </a:lnSpc>
            </a:pPr>
            <a:r>
              <a:rPr lang="en-US" sz="6624" spc="649" dirty="0">
                <a:solidFill>
                  <a:srgbClr val="FFFBFB"/>
                </a:solidFill>
                <a:latin typeface="DM Sans Bold"/>
              </a:rPr>
              <a:t>32</a:t>
            </a:r>
          </a:p>
        </p:txBody>
      </p:sp>
      <p:sp>
        <p:nvSpPr>
          <p:cNvPr id="27" name="TextBox 27"/>
          <p:cNvSpPr txBox="1"/>
          <p:nvPr/>
        </p:nvSpPr>
        <p:spPr>
          <a:xfrm>
            <a:off x="6193310" y="6957070"/>
            <a:ext cx="2821196" cy="949234"/>
          </a:xfrm>
          <a:prstGeom prst="rect">
            <a:avLst/>
          </a:prstGeom>
        </p:spPr>
        <p:txBody>
          <a:bodyPr wrap="square" lIns="0" tIns="0" rIns="0" bIns="0" rtlCol="0" anchor="t">
            <a:spAutoFit/>
          </a:bodyPr>
          <a:lstStyle/>
          <a:p>
            <a:pPr algn="ctr">
              <a:lnSpc>
                <a:spcPts val="2545"/>
              </a:lnSpc>
            </a:pPr>
            <a:r>
              <a:rPr lang="en-GB" sz="1844" spc="180" dirty="0">
                <a:solidFill>
                  <a:srgbClr val="231F20"/>
                </a:solidFill>
                <a:latin typeface="DM Sans"/>
              </a:rPr>
              <a:t>Enable users to delete their orders if necessary.</a:t>
            </a:r>
            <a:endParaRPr lang="en-US" sz="1844" spc="180" dirty="0">
              <a:solidFill>
                <a:srgbClr val="231F20"/>
              </a:solidFill>
              <a:latin typeface="DM Sans"/>
            </a:endParaRPr>
          </a:p>
        </p:txBody>
      </p:sp>
      <p:sp>
        <p:nvSpPr>
          <p:cNvPr id="28" name="TextBox 28"/>
          <p:cNvSpPr txBox="1"/>
          <p:nvPr/>
        </p:nvSpPr>
        <p:spPr>
          <a:xfrm>
            <a:off x="5497610" y="6327680"/>
            <a:ext cx="4463924" cy="482248"/>
          </a:xfrm>
          <a:prstGeom prst="rect">
            <a:avLst/>
          </a:prstGeom>
        </p:spPr>
        <p:txBody>
          <a:bodyPr wrap="square" lIns="0" tIns="0" rIns="0" bIns="0" rtlCol="0" anchor="t">
            <a:spAutoFit/>
          </a:bodyPr>
          <a:lstStyle/>
          <a:p>
            <a:pPr algn="ctr">
              <a:lnSpc>
                <a:spcPts val="4073"/>
              </a:lnSpc>
            </a:pPr>
            <a:r>
              <a:rPr lang="en-US" sz="2400" b="1" spc="289" dirty="0">
                <a:solidFill>
                  <a:srgbClr val="231F20"/>
                </a:solidFill>
                <a:latin typeface="DM Sans Bold"/>
              </a:rPr>
              <a:t>DELETE ORDER</a:t>
            </a:r>
          </a:p>
        </p:txBody>
      </p:sp>
      <p:sp>
        <p:nvSpPr>
          <p:cNvPr id="29" name="TextBox 29"/>
          <p:cNvSpPr txBox="1"/>
          <p:nvPr/>
        </p:nvSpPr>
        <p:spPr>
          <a:xfrm>
            <a:off x="9747366" y="6956965"/>
            <a:ext cx="2821196" cy="949234"/>
          </a:xfrm>
          <a:prstGeom prst="rect">
            <a:avLst/>
          </a:prstGeom>
        </p:spPr>
        <p:txBody>
          <a:bodyPr wrap="square" lIns="0" tIns="0" rIns="0" bIns="0" rtlCol="0" anchor="t">
            <a:spAutoFit/>
          </a:bodyPr>
          <a:lstStyle/>
          <a:p>
            <a:pPr algn="ctr">
              <a:lnSpc>
                <a:spcPts val="2545"/>
              </a:lnSpc>
            </a:pPr>
            <a:r>
              <a:rPr lang="en-GB" sz="1844" spc="180" dirty="0">
                <a:solidFill>
                  <a:srgbClr val="231F20"/>
                </a:solidFill>
                <a:latin typeface="DM Sans"/>
              </a:rPr>
              <a:t>Provide functionality for users to reset their passwords.</a:t>
            </a:r>
            <a:endParaRPr lang="en-US" sz="1844" spc="180" dirty="0">
              <a:solidFill>
                <a:srgbClr val="231F20"/>
              </a:solidFill>
              <a:latin typeface="DM Sans"/>
            </a:endParaRPr>
          </a:p>
        </p:txBody>
      </p:sp>
      <p:sp>
        <p:nvSpPr>
          <p:cNvPr id="30" name="TextBox 30"/>
          <p:cNvSpPr txBox="1"/>
          <p:nvPr/>
        </p:nvSpPr>
        <p:spPr>
          <a:xfrm>
            <a:off x="9392936" y="6332092"/>
            <a:ext cx="3787869" cy="482248"/>
          </a:xfrm>
          <a:prstGeom prst="rect">
            <a:avLst/>
          </a:prstGeom>
        </p:spPr>
        <p:txBody>
          <a:bodyPr wrap="square" lIns="0" tIns="0" rIns="0" bIns="0" rtlCol="0" anchor="t">
            <a:spAutoFit/>
          </a:bodyPr>
          <a:lstStyle/>
          <a:p>
            <a:pPr algn="ctr">
              <a:lnSpc>
                <a:spcPts val="4073"/>
              </a:lnSpc>
            </a:pPr>
            <a:r>
              <a:rPr lang="en-US" sz="2400" b="1" spc="289" dirty="0">
                <a:solidFill>
                  <a:srgbClr val="231F20"/>
                </a:solidFill>
                <a:latin typeface="DM Sans Bold"/>
              </a:rPr>
              <a:t>FORGOT PASSWORD</a:t>
            </a:r>
          </a:p>
        </p:txBody>
      </p:sp>
      <p:sp>
        <p:nvSpPr>
          <p:cNvPr id="31" name="TextBox 31"/>
          <p:cNvSpPr txBox="1"/>
          <p:nvPr/>
        </p:nvSpPr>
        <p:spPr>
          <a:xfrm>
            <a:off x="13454749" y="6821931"/>
            <a:ext cx="2821196" cy="949234"/>
          </a:xfrm>
          <a:prstGeom prst="rect">
            <a:avLst/>
          </a:prstGeom>
        </p:spPr>
        <p:txBody>
          <a:bodyPr wrap="square" lIns="0" tIns="0" rIns="0" bIns="0" rtlCol="0" anchor="t">
            <a:spAutoFit/>
          </a:bodyPr>
          <a:lstStyle/>
          <a:p>
            <a:pPr algn="ctr">
              <a:lnSpc>
                <a:spcPts val="2545"/>
              </a:lnSpc>
            </a:pPr>
            <a:r>
              <a:rPr lang="en-GB" sz="1844" spc="180" dirty="0">
                <a:solidFill>
                  <a:srgbClr val="231F20"/>
                </a:solidFill>
                <a:latin typeface="DM Sans"/>
              </a:rPr>
              <a:t>Verify user accounts for security purposes.</a:t>
            </a:r>
            <a:endParaRPr lang="en-US" sz="1844" spc="180" dirty="0">
              <a:solidFill>
                <a:srgbClr val="231F20"/>
              </a:solidFill>
              <a:latin typeface="DM Sans"/>
            </a:endParaRPr>
          </a:p>
        </p:txBody>
      </p:sp>
      <p:sp>
        <p:nvSpPr>
          <p:cNvPr id="32" name="TextBox 32"/>
          <p:cNvSpPr txBox="1"/>
          <p:nvPr/>
        </p:nvSpPr>
        <p:spPr>
          <a:xfrm>
            <a:off x="13385130" y="6315684"/>
            <a:ext cx="3157849" cy="482248"/>
          </a:xfrm>
          <a:prstGeom prst="rect">
            <a:avLst/>
          </a:prstGeom>
        </p:spPr>
        <p:txBody>
          <a:bodyPr wrap="square" lIns="0" tIns="0" rIns="0" bIns="0" rtlCol="0" anchor="t">
            <a:spAutoFit/>
          </a:bodyPr>
          <a:lstStyle/>
          <a:p>
            <a:pPr algn="ctr">
              <a:lnSpc>
                <a:spcPts val="4073"/>
              </a:lnSpc>
            </a:pPr>
            <a:r>
              <a:rPr lang="en-US" sz="2400" b="1" spc="289" dirty="0">
                <a:solidFill>
                  <a:srgbClr val="231F20"/>
                </a:solidFill>
                <a:latin typeface="DM Sans Bold"/>
              </a:rPr>
              <a:t>VERIFICATION</a:t>
            </a:r>
          </a:p>
        </p:txBody>
      </p:sp>
      <p:sp>
        <p:nvSpPr>
          <p:cNvPr id="33" name="Freeform 33"/>
          <p:cNvSpPr/>
          <p:nvPr/>
        </p:nvSpPr>
        <p:spPr>
          <a:xfrm rot="-10799999">
            <a:off x="-2729621" y="-7074240"/>
            <a:ext cx="7835077" cy="10939025"/>
          </a:xfrm>
          <a:custGeom>
            <a:avLst/>
            <a:gdLst/>
            <a:ahLst/>
            <a:cxnLst/>
            <a:rect l="l" t="t" r="r" b="b"/>
            <a:pathLst>
              <a:path w="7835077" h="10939025">
                <a:moveTo>
                  <a:pt x="0" y="0"/>
                </a:moveTo>
                <a:lnTo>
                  <a:pt x="7835076" y="0"/>
                </a:lnTo>
                <a:lnTo>
                  <a:pt x="7835076" y="10939026"/>
                </a:lnTo>
                <a:lnTo>
                  <a:pt x="0" y="109390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4" name="TextBox 33">
            <a:extLst>
              <a:ext uri="{FF2B5EF4-FFF2-40B4-BE49-F238E27FC236}">
                <a16:creationId xmlns:a16="http://schemas.microsoft.com/office/drawing/2014/main" id="{124FD037-00CF-6D04-E92B-F82BB6BDC089}"/>
              </a:ext>
            </a:extLst>
          </p:cNvPr>
          <p:cNvSpPr txBox="1"/>
          <p:nvPr/>
        </p:nvSpPr>
        <p:spPr>
          <a:xfrm>
            <a:off x="6758940" y="576763"/>
            <a:ext cx="3591048" cy="1107996"/>
          </a:xfrm>
          <a:prstGeom prst="rect">
            <a:avLst/>
          </a:prstGeom>
          <a:noFill/>
        </p:spPr>
        <p:txBody>
          <a:bodyPr wrap="none" rtlCol="0">
            <a:spAutoFit/>
          </a:bodyPr>
          <a:lstStyle/>
          <a:p>
            <a:r>
              <a:rPr lang="en-US" sz="6600" b="1" dirty="0">
                <a:latin typeface="Oswald Bold" panose="00000800000000000000" charset="0"/>
              </a:rPr>
              <a:t>FEATURES</a:t>
            </a:r>
            <a:endParaRPr lang="en-US" b="1" dirty="0">
              <a:latin typeface="Oswald Bold" panose="00000800000000000000" charset="0"/>
            </a:endParaRPr>
          </a:p>
        </p:txBody>
      </p:sp>
    </p:spTree>
    <p:extLst>
      <p:ext uri="{BB962C8B-B14F-4D97-AF65-F5344CB8AC3E}">
        <p14:creationId xmlns:p14="http://schemas.microsoft.com/office/powerpoint/2010/main" val="12861592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2">
            <a:extLst>
              <a:ext uri="{FF2B5EF4-FFF2-40B4-BE49-F238E27FC236}">
                <a16:creationId xmlns:a16="http://schemas.microsoft.com/office/drawing/2014/main" id="{92D5C90B-6F68-A678-CE62-49CE001AF35E}"/>
              </a:ext>
            </a:extLst>
          </p:cNvPr>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sp>
      <p:grpSp>
        <p:nvGrpSpPr>
          <p:cNvPr id="32" name="Group 31">
            <a:extLst>
              <a:ext uri="{FF2B5EF4-FFF2-40B4-BE49-F238E27FC236}">
                <a16:creationId xmlns:a16="http://schemas.microsoft.com/office/drawing/2014/main" id="{2229281B-19A9-4B8B-B0D8-8EF447EBB736}"/>
              </a:ext>
            </a:extLst>
          </p:cNvPr>
          <p:cNvGrpSpPr/>
          <p:nvPr/>
        </p:nvGrpSpPr>
        <p:grpSpPr>
          <a:xfrm>
            <a:off x="1091657" y="2390543"/>
            <a:ext cx="7601396" cy="6922700"/>
            <a:chOff x="580727" y="-1101880"/>
            <a:chExt cx="5067597" cy="4615133"/>
          </a:xfrm>
          <a:solidFill>
            <a:schemeClr val="tx1"/>
          </a:solidFill>
        </p:grpSpPr>
        <p:sp>
          <p:nvSpPr>
            <p:cNvPr id="29" name="Graphic 27">
              <a:extLst>
                <a:ext uri="{FF2B5EF4-FFF2-40B4-BE49-F238E27FC236}">
                  <a16:creationId xmlns:a16="http://schemas.microsoft.com/office/drawing/2014/main" id="{FA295B3A-2469-4321-9012-2584D11573B2}"/>
                </a:ext>
              </a:extLst>
            </p:cNvPr>
            <p:cNvSpPr/>
            <p:nvPr/>
          </p:nvSpPr>
          <p:spPr>
            <a:xfrm rot="60000">
              <a:off x="580727" y="-1101880"/>
              <a:ext cx="5067597" cy="4615133"/>
            </a:xfrm>
            <a:custGeom>
              <a:avLst/>
              <a:gdLst>
                <a:gd name="connsiteX0" fmla="*/ 2941389 w 4800600"/>
                <a:gd name="connsiteY0" fmla="*/ 337317 h 4371975"/>
                <a:gd name="connsiteX1" fmla="*/ 4699705 w 4800600"/>
                <a:gd name="connsiteY1" fmla="*/ 3252920 h 4371975"/>
                <a:gd name="connsiteX2" fmla="*/ 4115822 w 4800600"/>
                <a:gd name="connsiteY2" fmla="*/ 4310195 h 4371975"/>
                <a:gd name="connsiteX3" fmla="*/ 711587 w 4800600"/>
                <a:gd name="connsiteY3" fmla="*/ 4374965 h 4371975"/>
                <a:gd name="connsiteX4" fmla="*/ 87699 w 4800600"/>
                <a:gd name="connsiteY4" fmla="*/ 3340550 h 4371975"/>
                <a:gd name="connsiteX5" fmla="*/ 1733620 w 4800600"/>
                <a:gd name="connsiteY5" fmla="*/ 360177 h 4371975"/>
                <a:gd name="connsiteX6" fmla="*/ 2941389 w 4800600"/>
                <a:gd name="connsiteY6" fmla="*/ 337317 h 437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0600" h="4371975">
                  <a:moveTo>
                    <a:pt x="2941389" y="337317"/>
                  </a:moveTo>
                  <a:lnTo>
                    <a:pt x="4699705" y="3252920"/>
                  </a:lnTo>
                  <a:cubicBezTo>
                    <a:pt x="4976882" y="3712977"/>
                    <a:pt x="4653032" y="4299717"/>
                    <a:pt x="4115822" y="4310195"/>
                  </a:cubicBezTo>
                  <a:lnTo>
                    <a:pt x="711587" y="4374965"/>
                  </a:lnTo>
                  <a:cubicBezTo>
                    <a:pt x="175329" y="4385442"/>
                    <a:pt x="-171381" y="3810132"/>
                    <a:pt x="87699" y="3340550"/>
                  </a:cubicBezTo>
                  <a:lnTo>
                    <a:pt x="1733620" y="360177"/>
                  </a:lnTo>
                  <a:cubicBezTo>
                    <a:pt x="1992700" y="-109405"/>
                    <a:pt x="2664212" y="-122740"/>
                    <a:pt x="2941389" y="337317"/>
                  </a:cubicBezTo>
                  <a:close/>
                </a:path>
              </a:pathLst>
            </a:custGeom>
            <a:grpFill/>
            <a:ln w="9525" cap="flat">
              <a:noFill/>
              <a:prstDash val="solid"/>
              <a:miter/>
            </a:ln>
          </p:spPr>
          <p:txBody>
            <a:bodyPr rtlCol="0" anchor="ctr"/>
            <a:lstStyle/>
            <a:p>
              <a:endParaRPr lang="en-US" sz="2700"/>
            </a:p>
          </p:txBody>
        </p:sp>
        <p:sp>
          <p:nvSpPr>
            <p:cNvPr id="30" name="Graphic 27">
              <a:extLst>
                <a:ext uri="{FF2B5EF4-FFF2-40B4-BE49-F238E27FC236}">
                  <a16:creationId xmlns:a16="http://schemas.microsoft.com/office/drawing/2014/main" id="{A6A8181F-CC04-40BF-AE79-DEC0A6ED09A9}"/>
                </a:ext>
              </a:extLst>
            </p:cNvPr>
            <p:cNvSpPr/>
            <p:nvPr/>
          </p:nvSpPr>
          <p:spPr>
            <a:xfrm rot="60000">
              <a:off x="867482" y="-793954"/>
              <a:ext cx="4475037" cy="4075480"/>
            </a:xfrm>
            <a:custGeom>
              <a:avLst/>
              <a:gdLst>
                <a:gd name="connsiteX0" fmla="*/ 2941389 w 4800600"/>
                <a:gd name="connsiteY0" fmla="*/ 337317 h 4371975"/>
                <a:gd name="connsiteX1" fmla="*/ 4699705 w 4800600"/>
                <a:gd name="connsiteY1" fmla="*/ 3252920 h 4371975"/>
                <a:gd name="connsiteX2" fmla="*/ 4115822 w 4800600"/>
                <a:gd name="connsiteY2" fmla="*/ 4310195 h 4371975"/>
                <a:gd name="connsiteX3" fmla="*/ 711587 w 4800600"/>
                <a:gd name="connsiteY3" fmla="*/ 4374965 h 4371975"/>
                <a:gd name="connsiteX4" fmla="*/ 87699 w 4800600"/>
                <a:gd name="connsiteY4" fmla="*/ 3340550 h 4371975"/>
                <a:gd name="connsiteX5" fmla="*/ 1733620 w 4800600"/>
                <a:gd name="connsiteY5" fmla="*/ 360177 h 4371975"/>
                <a:gd name="connsiteX6" fmla="*/ 2941389 w 4800600"/>
                <a:gd name="connsiteY6" fmla="*/ 337317 h 437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0600" h="4371975">
                  <a:moveTo>
                    <a:pt x="2941389" y="337317"/>
                  </a:moveTo>
                  <a:lnTo>
                    <a:pt x="4699705" y="3252920"/>
                  </a:lnTo>
                  <a:cubicBezTo>
                    <a:pt x="4976882" y="3712977"/>
                    <a:pt x="4653032" y="4299717"/>
                    <a:pt x="4115822" y="4310195"/>
                  </a:cubicBezTo>
                  <a:lnTo>
                    <a:pt x="711587" y="4374965"/>
                  </a:lnTo>
                  <a:cubicBezTo>
                    <a:pt x="175329" y="4385442"/>
                    <a:pt x="-171381" y="3810132"/>
                    <a:pt x="87699" y="3340550"/>
                  </a:cubicBezTo>
                  <a:lnTo>
                    <a:pt x="1733620" y="360177"/>
                  </a:lnTo>
                  <a:cubicBezTo>
                    <a:pt x="1992700" y="-109405"/>
                    <a:pt x="2664212" y="-122740"/>
                    <a:pt x="2941389" y="337317"/>
                  </a:cubicBezTo>
                  <a:close/>
                </a:path>
              </a:pathLst>
            </a:custGeom>
            <a:solidFill>
              <a:schemeClr val="bg1"/>
            </a:solidFill>
            <a:ln w="9525" cap="flat">
              <a:noFill/>
              <a:prstDash val="solid"/>
              <a:miter/>
            </a:ln>
          </p:spPr>
          <p:txBody>
            <a:bodyPr rtlCol="0" anchor="ctr"/>
            <a:lstStyle/>
            <a:p>
              <a:endParaRPr lang="en-US" sz="2700" dirty="0"/>
            </a:p>
          </p:txBody>
        </p:sp>
      </p:grpSp>
      <p:sp>
        <p:nvSpPr>
          <p:cNvPr id="35" name="Rectangle: Rounded Corners 34">
            <a:extLst>
              <a:ext uri="{FF2B5EF4-FFF2-40B4-BE49-F238E27FC236}">
                <a16:creationId xmlns:a16="http://schemas.microsoft.com/office/drawing/2014/main" id="{D917F4B5-22AF-4C44-BD0B-54356F64B742}"/>
              </a:ext>
            </a:extLst>
          </p:cNvPr>
          <p:cNvSpPr/>
          <p:nvPr/>
        </p:nvSpPr>
        <p:spPr>
          <a:xfrm rot="14190664">
            <a:off x="2959635" y="5080271"/>
            <a:ext cx="607941" cy="310836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4" name="Rectangle: Rounded Corners 33">
            <a:extLst>
              <a:ext uri="{FF2B5EF4-FFF2-40B4-BE49-F238E27FC236}">
                <a16:creationId xmlns:a16="http://schemas.microsoft.com/office/drawing/2014/main" id="{F5CB2717-6ED5-45FB-9317-20878003F687}"/>
              </a:ext>
            </a:extLst>
          </p:cNvPr>
          <p:cNvSpPr/>
          <p:nvPr/>
        </p:nvSpPr>
        <p:spPr>
          <a:xfrm rot="18091456">
            <a:off x="5317917" y="6166118"/>
            <a:ext cx="607941" cy="310836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96DB0671-E809-4F41-8814-C46ADFDA5A13}"/>
              </a:ext>
            </a:extLst>
          </p:cNvPr>
          <p:cNvSpPr/>
          <p:nvPr/>
        </p:nvSpPr>
        <p:spPr>
          <a:xfrm rot="19725368">
            <a:off x="4602672" y="3589320"/>
            <a:ext cx="607941" cy="310836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17" name="Group 16">
            <a:extLst>
              <a:ext uri="{FF2B5EF4-FFF2-40B4-BE49-F238E27FC236}">
                <a16:creationId xmlns:a16="http://schemas.microsoft.com/office/drawing/2014/main" id="{3B8A24D0-1CAB-4E06-AC58-D5EB3250D662}"/>
              </a:ext>
            </a:extLst>
          </p:cNvPr>
          <p:cNvGrpSpPr/>
          <p:nvPr/>
        </p:nvGrpSpPr>
        <p:grpSpPr>
          <a:xfrm>
            <a:off x="3883734" y="5411766"/>
            <a:ext cx="2017242" cy="2017242"/>
            <a:chOff x="1089413" y="2131797"/>
            <a:chExt cx="2968238" cy="2968238"/>
          </a:xfrm>
        </p:grpSpPr>
        <p:sp>
          <p:nvSpPr>
            <p:cNvPr id="16" name="Freeform: Shape 15">
              <a:extLst>
                <a:ext uri="{FF2B5EF4-FFF2-40B4-BE49-F238E27FC236}">
                  <a16:creationId xmlns:a16="http://schemas.microsoft.com/office/drawing/2014/main" id="{02CDC10F-CBC6-43C7-AFD5-1C0B1A578724}"/>
                </a:ext>
              </a:extLst>
            </p:cNvPr>
            <p:cNvSpPr/>
            <p:nvPr/>
          </p:nvSpPr>
          <p:spPr>
            <a:xfrm>
              <a:off x="1089413" y="2131797"/>
              <a:ext cx="2968238" cy="2968238"/>
            </a:xfrm>
            <a:custGeom>
              <a:avLst/>
              <a:gdLst>
                <a:gd name="connsiteX0" fmla="*/ 1484119 w 2968238"/>
                <a:gd name="connsiteY0" fmla="*/ 1312669 h 2968238"/>
                <a:gd name="connsiteX1" fmla="*/ 1312669 w 2968238"/>
                <a:gd name="connsiteY1" fmla="*/ 1484119 h 2968238"/>
                <a:gd name="connsiteX2" fmla="*/ 1484119 w 2968238"/>
                <a:gd name="connsiteY2" fmla="*/ 1655569 h 2968238"/>
                <a:gd name="connsiteX3" fmla="*/ 1655569 w 2968238"/>
                <a:gd name="connsiteY3" fmla="*/ 1484119 h 2968238"/>
                <a:gd name="connsiteX4" fmla="*/ 1484119 w 2968238"/>
                <a:gd name="connsiteY4" fmla="*/ 1312669 h 2968238"/>
                <a:gd name="connsiteX5" fmla="*/ 1484119 w 2968238"/>
                <a:gd name="connsiteY5" fmla="*/ 0 h 2968238"/>
                <a:gd name="connsiteX6" fmla="*/ 2968238 w 2968238"/>
                <a:gd name="connsiteY6" fmla="*/ 1484119 h 2968238"/>
                <a:gd name="connsiteX7" fmla="*/ 1484119 w 2968238"/>
                <a:gd name="connsiteY7" fmla="*/ 2968238 h 2968238"/>
                <a:gd name="connsiteX8" fmla="*/ 0 w 2968238"/>
                <a:gd name="connsiteY8" fmla="*/ 1484119 h 2968238"/>
                <a:gd name="connsiteX9" fmla="*/ 1484119 w 2968238"/>
                <a:gd name="connsiteY9" fmla="*/ 0 h 2968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8238" h="2968238">
                  <a:moveTo>
                    <a:pt x="1484119" y="1312669"/>
                  </a:moveTo>
                  <a:cubicBezTo>
                    <a:pt x="1389430" y="1312669"/>
                    <a:pt x="1312669" y="1389430"/>
                    <a:pt x="1312669" y="1484119"/>
                  </a:cubicBezTo>
                  <a:cubicBezTo>
                    <a:pt x="1312669" y="1578808"/>
                    <a:pt x="1389430" y="1655569"/>
                    <a:pt x="1484119" y="1655569"/>
                  </a:cubicBezTo>
                  <a:cubicBezTo>
                    <a:pt x="1578808" y="1655569"/>
                    <a:pt x="1655569" y="1578808"/>
                    <a:pt x="1655569" y="1484119"/>
                  </a:cubicBezTo>
                  <a:cubicBezTo>
                    <a:pt x="1655569" y="1389430"/>
                    <a:pt x="1578808" y="1312669"/>
                    <a:pt x="1484119" y="1312669"/>
                  </a:cubicBezTo>
                  <a:close/>
                  <a:moveTo>
                    <a:pt x="1484119" y="0"/>
                  </a:moveTo>
                  <a:cubicBezTo>
                    <a:pt x="2303775" y="0"/>
                    <a:pt x="2968238" y="664463"/>
                    <a:pt x="2968238" y="1484119"/>
                  </a:cubicBezTo>
                  <a:cubicBezTo>
                    <a:pt x="2968238" y="2303775"/>
                    <a:pt x="2303775" y="2968238"/>
                    <a:pt x="1484119" y="2968238"/>
                  </a:cubicBezTo>
                  <a:cubicBezTo>
                    <a:pt x="664463" y="2968238"/>
                    <a:pt x="0" y="2303775"/>
                    <a:pt x="0" y="1484119"/>
                  </a:cubicBezTo>
                  <a:cubicBezTo>
                    <a:pt x="0" y="664463"/>
                    <a:pt x="664463" y="0"/>
                    <a:pt x="148411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4" name="Freeform: Shape 13">
              <a:extLst>
                <a:ext uri="{FF2B5EF4-FFF2-40B4-BE49-F238E27FC236}">
                  <a16:creationId xmlns:a16="http://schemas.microsoft.com/office/drawing/2014/main" id="{4646DB8B-DCF6-4FBC-A6DF-36A7A5069314}"/>
                </a:ext>
              </a:extLst>
            </p:cNvPr>
            <p:cNvSpPr/>
            <p:nvPr/>
          </p:nvSpPr>
          <p:spPr>
            <a:xfrm>
              <a:off x="1234570" y="2279534"/>
              <a:ext cx="2678023" cy="2676273"/>
            </a:xfrm>
            <a:custGeom>
              <a:avLst/>
              <a:gdLst>
                <a:gd name="connsiteX0" fmla="*/ 1338961 w 2678023"/>
                <a:gd name="connsiteY0" fmla="*/ 855269 h 2676273"/>
                <a:gd name="connsiteX1" fmla="*/ 857849 w 2678023"/>
                <a:gd name="connsiteY1" fmla="*/ 1336381 h 2676273"/>
                <a:gd name="connsiteX2" fmla="*/ 1338961 w 2678023"/>
                <a:gd name="connsiteY2" fmla="*/ 1817493 h 2676273"/>
                <a:gd name="connsiteX3" fmla="*/ 1820073 w 2678023"/>
                <a:gd name="connsiteY3" fmla="*/ 1336381 h 2676273"/>
                <a:gd name="connsiteX4" fmla="*/ 1338961 w 2678023"/>
                <a:gd name="connsiteY4" fmla="*/ 855269 h 2676273"/>
                <a:gd name="connsiteX5" fmla="*/ 1338961 w 2678023"/>
                <a:gd name="connsiteY5" fmla="*/ 545806 h 2676273"/>
                <a:gd name="connsiteX6" fmla="*/ 2129536 w 2678023"/>
                <a:gd name="connsiteY6" fmla="*/ 1336381 h 2676273"/>
                <a:gd name="connsiteX7" fmla="*/ 1338961 w 2678023"/>
                <a:gd name="connsiteY7" fmla="*/ 2126956 h 2676273"/>
                <a:gd name="connsiteX8" fmla="*/ 548386 w 2678023"/>
                <a:gd name="connsiteY8" fmla="*/ 1336381 h 2676273"/>
                <a:gd name="connsiteX9" fmla="*/ 1338961 w 2678023"/>
                <a:gd name="connsiteY9" fmla="*/ 545806 h 2676273"/>
                <a:gd name="connsiteX10" fmla="*/ 1340068 w 2678023"/>
                <a:gd name="connsiteY10" fmla="*/ 359376 h 2676273"/>
                <a:gd name="connsiteX11" fmla="*/ 361775 w 2678023"/>
                <a:gd name="connsiteY11" fmla="*/ 1331995 h 2676273"/>
                <a:gd name="connsiteX12" fmla="*/ 1338521 w 2678023"/>
                <a:gd name="connsiteY12" fmla="*/ 2312868 h 2676273"/>
                <a:gd name="connsiteX13" fmla="*/ 2316814 w 2678023"/>
                <a:gd name="connsiteY13" fmla="*/ 1335606 h 2676273"/>
                <a:gd name="connsiteX14" fmla="*/ 1340068 w 2678023"/>
                <a:gd name="connsiteY14" fmla="*/ 359376 h 2676273"/>
                <a:gd name="connsiteX15" fmla="*/ 1190637 w 2678023"/>
                <a:gd name="connsiteY15" fmla="*/ 143 h 2676273"/>
                <a:gd name="connsiteX16" fmla="*/ 1235841 w 2678023"/>
                <a:gd name="connsiteY16" fmla="*/ 48758 h 2676273"/>
                <a:gd name="connsiteX17" fmla="*/ 1269895 w 2678023"/>
                <a:gd name="connsiteY17" fmla="*/ 162273 h 2676273"/>
                <a:gd name="connsiteX18" fmla="*/ 1303434 w 2678023"/>
                <a:gd name="connsiteY18" fmla="*/ 192716 h 2676273"/>
                <a:gd name="connsiteX19" fmla="*/ 1376702 w 2678023"/>
                <a:gd name="connsiteY19" fmla="*/ 192716 h 2676273"/>
                <a:gd name="connsiteX20" fmla="*/ 1409209 w 2678023"/>
                <a:gd name="connsiteY20" fmla="*/ 163305 h 2676273"/>
                <a:gd name="connsiteX21" fmla="*/ 1447392 w 2678023"/>
                <a:gd name="connsiteY21" fmla="*/ 37922 h 2676273"/>
                <a:gd name="connsiteX22" fmla="*/ 1499505 w 2678023"/>
                <a:gd name="connsiteY22" fmla="*/ 256 h 2676273"/>
                <a:gd name="connsiteX23" fmla="*/ 1513436 w 2678023"/>
                <a:gd name="connsiteY23" fmla="*/ 772 h 2676273"/>
                <a:gd name="connsiteX24" fmla="*/ 1573290 w 2678023"/>
                <a:gd name="connsiteY24" fmla="*/ 65269 h 2676273"/>
                <a:gd name="connsiteX25" fmla="*/ 1576902 w 2678023"/>
                <a:gd name="connsiteY25" fmla="*/ 185492 h 2676273"/>
                <a:gd name="connsiteX26" fmla="*/ 1598057 w 2678023"/>
                <a:gd name="connsiteY26" fmla="*/ 220578 h 2676273"/>
                <a:gd name="connsiteX27" fmla="*/ 1674422 w 2678023"/>
                <a:gd name="connsiteY27" fmla="*/ 240702 h 2676273"/>
                <a:gd name="connsiteX28" fmla="*/ 1710540 w 2678023"/>
                <a:gd name="connsiteY28" fmla="*/ 221610 h 2676273"/>
                <a:gd name="connsiteX29" fmla="*/ 1779165 w 2678023"/>
                <a:gd name="connsiteY29" fmla="*/ 111707 h 2676273"/>
                <a:gd name="connsiteX30" fmla="*/ 1845726 w 2678023"/>
                <a:gd name="connsiteY30" fmla="*/ 88488 h 2676273"/>
                <a:gd name="connsiteX31" fmla="*/ 1857594 w 2678023"/>
                <a:gd name="connsiteY31" fmla="*/ 92616 h 2676273"/>
                <a:gd name="connsiteX32" fmla="*/ 1895260 w 2678023"/>
                <a:gd name="connsiteY32" fmla="*/ 166401 h 2676273"/>
                <a:gd name="connsiteX33" fmla="*/ 1868429 w 2678023"/>
                <a:gd name="connsiteY33" fmla="*/ 281980 h 2676273"/>
                <a:gd name="connsiteX34" fmla="*/ 1887004 w 2678023"/>
                <a:gd name="connsiteY34" fmla="*/ 332030 h 2676273"/>
                <a:gd name="connsiteX35" fmla="*/ 1946857 w 2678023"/>
                <a:gd name="connsiteY35" fmla="*/ 365052 h 2676273"/>
                <a:gd name="connsiteX36" fmla="*/ 1986588 w 2678023"/>
                <a:gd name="connsiteY36" fmla="*/ 355765 h 2676273"/>
                <a:gd name="connsiteX37" fmla="*/ 2081528 w 2678023"/>
                <a:gd name="connsiteY37" fmla="*/ 267532 h 2676273"/>
                <a:gd name="connsiteX38" fmla="*/ 2151701 w 2678023"/>
                <a:gd name="connsiteY38" fmla="*/ 261857 h 2676273"/>
                <a:gd name="connsiteX39" fmla="*/ 2155312 w 2678023"/>
                <a:gd name="connsiteY39" fmla="*/ 264437 h 2676273"/>
                <a:gd name="connsiteX40" fmla="*/ 2177500 w 2678023"/>
                <a:gd name="connsiteY40" fmla="*/ 353701 h 2676273"/>
                <a:gd name="connsiteX41" fmla="*/ 2122290 w 2678023"/>
                <a:gd name="connsiteY41" fmla="*/ 456896 h 2676273"/>
                <a:gd name="connsiteX42" fmla="*/ 2126934 w 2678023"/>
                <a:gd name="connsiteY42" fmla="*/ 505914 h 2676273"/>
                <a:gd name="connsiteX43" fmla="*/ 2173372 w 2678023"/>
                <a:gd name="connsiteY43" fmla="*/ 551836 h 2676273"/>
                <a:gd name="connsiteX44" fmla="*/ 2219810 w 2678023"/>
                <a:gd name="connsiteY44" fmla="*/ 555964 h 2676273"/>
                <a:gd name="connsiteX45" fmla="*/ 2336937 w 2678023"/>
                <a:gd name="connsiteY45" fmla="*/ 494046 h 2676273"/>
                <a:gd name="connsiteX46" fmla="*/ 2400917 w 2678023"/>
                <a:gd name="connsiteY46" fmla="*/ 507462 h 2676273"/>
                <a:gd name="connsiteX47" fmla="*/ 2420525 w 2678023"/>
                <a:gd name="connsiteY47" fmla="*/ 533777 h 2676273"/>
                <a:gd name="connsiteX48" fmla="*/ 2415365 w 2678023"/>
                <a:gd name="connsiteY48" fmla="*/ 591566 h 2676273"/>
                <a:gd name="connsiteX49" fmla="*/ 2321973 w 2678023"/>
                <a:gd name="connsiteY49" fmla="*/ 692182 h 2676273"/>
                <a:gd name="connsiteX50" fmla="*/ 2313718 w 2678023"/>
                <a:gd name="connsiteY50" fmla="*/ 733460 h 2676273"/>
                <a:gd name="connsiteX51" fmla="*/ 2349320 w 2678023"/>
                <a:gd name="connsiteY51" fmla="*/ 795377 h 2676273"/>
                <a:gd name="connsiteX52" fmla="*/ 2394726 w 2678023"/>
                <a:gd name="connsiteY52" fmla="*/ 810341 h 2676273"/>
                <a:gd name="connsiteX53" fmla="*/ 2526816 w 2678023"/>
                <a:gd name="connsiteY53" fmla="*/ 780414 h 2676273"/>
                <a:gd name="connsiteX54" fmla="*/ 2575834 w 2678023"/>
                <a:gd name="connsiteY54" fmla="*/ 803117 h 2676273"/>
                <a:gd name="connsiteX55" fmla="*/ 2591313 w 2678023"/>
                <a:gd name="connsiteY55" fmla="*/ 838719 h 2676273"/>
                <a:gd name="connsiteX56" fmla="*/ 2570158 w 2678023"/>
                <a:gd name="connsiteY56" fmla="*/ 896509 h 2676273"/>
                <a:gd name="connsiteX57" fmla="*/ 2461287 w 2678023"/>
                <a:gd name="connsiteY57" fmla="*/ 964103 h 2676273"/>
                <a:gd name="connsiteX58" fmla="*/ 2438068 w 2678023"/>
                <a:gd name="connsiteY58" fmla="*/ 1014669 h 2676273"/>
                <a:gd name="connsiteX59" fmla="*/ 2454063 w 2678023"/>
                <a:gd name="connsiteY59" fmla="*/ 1073490 h 2676273"/>
                <a:gd name="connsiteX60" fmla="*/ 2492762 w 2678023"/>
                <a:gd name="connsiteY60" fmla="*/ 1100837 h 2676273"/>
                <a:gd name="connsiteX61" fmla="*/ 2628464 w 2678023"/>
                <a:gd name="connsiteY61" fmla="*/ 1105997 h 2676273"/>
                <a:gd name="connsiteX62" fmla="*/ 2672322 w 2678023"/>
                <a:gd name="connsiteY62" fmla="*/ 1140567 h 2676273"/>
                <a:gd name="connsiteX63" fmla="*/ 2677998 w 2678023"/>
                <a:gd name="connsiteY63" fmla="*/ 1182361 h 2676273"/>
                <a:gd name="connsiteX64" fmla="*/ 2644459 w 2678023"/>
                <a:gd name="connsiteY64" fmla="*/ 1229831 h 2676273"/>
                <a:gd name="connsiteX65" fmla="*/ 2522172 w 2678023"/>
                <a:gd name="connsiteY65" fmla="*/ 1267498 h 2676273"/>
                <a:gd name="connsiteX66" fmla="*/ 2483990 w 2678023"/>
                <a:gd name="connsiteY66" fmla="*/ 1315999 h 2676273"/>
                <a:gd name="connsiteX67" fmla="*/ 2486570 w 2678023"/>
                <a:gd name="connsiteY67" fmla="*/ 1379981 h 2676273"/>
                <a:gd name="connsiteX68" fmla="*/ 2512885 w 2678023"/>
                <a:gd name="connsiteY68" fmla="*/ 1407843 h 2676273"/>
                <a:gd name="connsiteX69" fmla="*/ 2641363 w 2678023"/>
                <a:gd name="connsiteY69" fmla="*/ 1447058 h 2676273"/>
                <a:gd name="connsiteX70" fmla="*/ 2677998 w 2678023"/>
                <a:gd name="connsiteY70" fmla="*/ 1498139 h 2676273"/>
                <a:gd name="connsiteX71" fmla="*/ 2677998 w 2678023"/>
                <a:gd name="connsiteY71" fmla="*/ 1507427 h 2676273"/>
                <a:gd name="connsiteX72" fmla="*/ 2611952 w 2678023"/>
                <a:gd name="connsiteY72" fmla="*/ 1572956 h 2676273"/>
                <a:gd name="connsiteX73" fmla="*/ 2490182 w 2678023"/>
                <a:gd name="connsiteY73" fmla="*/ 1576568 h 2676273"/>
                <a:gd name="connsiteX74" fmla="*/ 2457675 w 2678023"/>
                <a:gd name="connsiteY74" fmla="*/ 1596691 h 2676273"/>
                <a:gd name="connsiteX75" fmla="*/ 2437036 w 2678023"/>
                <a:gd name="connsiteY75" fmla="*/ 1673056 h 2676273"/>
                <a:gd name="connsiteX76" fmla="*/ 2457159 w 2678023"/>
                <a:gd name="connsiteY76" fmla="*/ 1710206 h 2676273"/>
                <a:gd name="connsiteX77" fmla="*/ 2564483 w 2678023"/>
                <a:gd name="connsiteY77" fmla="*/ 1777283 h 2676273"/>
                <a:gd name="connsiteX78" fmla="*/ 2588733 w 2678023"/>
                <a:gd name="connsiteY78" fmla="*/ 1845908 h 2676273"/>
                <a:gd name="connsiteX79" fmla="*/ 2571706 w 2678023"/>
                <a:gd name="connsiteY79" fmla="*/ 1880995 h 2676273"/>
                <a:gd name="connsiteX80" fmla="*/ 2538684 w 2678023"/>
                <a:gd name="connsiteY80" fmla="*/ 1897506 h 2676273"/>
                <a:gd name="connsiteX81" fmla="*/ 2456643 w 2678023"/>
                <a:gd name="connsiteY81" fmla="*/ 1879447 h 2676273"/>
                <a:gd name="connsiteX82" fmla="*/ 2389566 w 2678023"/>
                <a:gd name="connsiteY82" fmla="*/ 1863967 h 2676273"/>
                <a:gd name="connsiteX83" fmla="*/ 2354479 w 2678023"/>
                <a:gd name="connsiteY83" fmla="*/ 1874803 h 2676273"/>
                <a:gd name="connsiteX84" fmla="*/ 2312170 w 2678023"/>
                <a:gd name="connsiteY84" fmla="*/ 1950652 h 2676273"/>
                <a:gd name="connsiteX85" fmla="*/ 2322489 w 2678023"/>
                <a:gd name="connsiteY85" fmla="*/ 1983158 h 2676273"/>
                <a:gd name="connsiteX86" fmla="*/ 2412785 w 2678023"/>
                <a:gd name="connsiteY86" fmla="*/ 2080162 h 2676273"/>
                <a:gd name="connsiteX87" fmla="*/ 2418461 w 2678023"/>
                <a:gd name="connsiteY87" fmla="*/ 2146723 h 2676273"/>
                <a:gd name="connsiteX88" fmla="*/ 2414849 w 2678023"/>
                <a:gd name="connsiteY88" fmla="*/ 2151883 h 2676273"/>
                <a:gd name="connsiteX89" fmla="*/ 2324037 w 2678023"/>
                <a:gd name="connsiteY89" fmla="*/ 2174586 h 2676273"/>
                <a:gd name="connsiteX90" fmla="*/ 2219294 w 2678023"/>
                <a:gd name="connsiteY90" fmla="*/ 2118860 h 2676273"/>
                <a:gd name="connsiteX91" fmla="*/ 2178531 w 2678023"/>
                <a:gd name="connsiteY91" fmla="*/ 2120408 h 2676273"/>
                <a:gd name="connsiteX92" fmla="*/ 2125386 w 2678023"/>
                <a:gd name="connsiteY92" fmla="*/ 2172522 h 2676273"/>
                <a:gd name="connsiteX93" fmla="*/ 2122806 w 2678023"/>
                <a:gd name="connsiteY93" fmla="*/ 2217412 h 2676273"/>
                <a:gd name="connsiteX94" fmla="*/ 2184723 w 2678023"/>
                <a:gd name="connsiteY94" fmla="*/ 2334539 h 2676273"/>
                <a:gd name="connsiteX95" fmla="*/ 2174404 w 2678023"/>
                <a:gd name="connsiteY95" fmla="*/ 2395424 h 2676273"/>
                <a:gd name="connsiteX96" fmla="*/ 2164084 w 2678023"/>
                <a:gd name="connsiteY96" fmla="*/ 2404712 h 2676273"/>
                <a:gd name="connsiteX97" fmla="*/ 2075336 w 2678023"/>
                <a:gd name="connsiteY97" fmla="*/ 2401616 h 2676273"/>
                <a:gd name="connsiteX98" fmla="*/ 1988652 w 2678023"/>
                <a:gd name="connsiteY98" fmla="*/ 2320607 h 2676273"/>
                <a:gd name="connsiteX99" fmla="*/ 1944277 w 2678023"/>
                <a:gd name="connsiteY99" fmla="*/ 2311836 h 2676273"/>
                <a:gd name="connsiteX100" fmla="*/ 1883392 w 2678023"/>
                <a:gd name="connsiteY100" fmla="*/ 2346406 h 2676273"/>
                <a:gd name="connsiteX101" fmla="*/ 1868429 w 2678023"/>
                <a:gd name="connsiteY101" fmla="*/ 2391812 h 2676273"/>
                <a:gd name="connsiteX102" fmla="*/ 1899388 w 2678023"/>
                <a:gd name="connsiteY102" fmla="*/ 2526998 h 2676273"/>
                <a:gd name="connsiteX103" fmla="*/ 1879264 w 2678023"/>
                <a:gd name="connsiteY103" fmla="*/ 2571888 h 2676273"/>
                <a:gd name="connsiteX104" fmla="*/ 1841082 w 2678023"/>
                <a:gd name="connsiteY104" fmla="*/ 2588916 h 2676273"/>
                <a:gd name="connsiteX105" fmla="*/ 1782777 w 2678023"/>
                <a:gd name="connsiteY105" fmla="*/ 2568277 h 2676273"/>
                <a:gd name="connsiteX106" fmla="*/ 1715184 w 2678023"/>
                <a:gd name="connsiteY106" fmla="*/ 2459405 h 2676273"/>
                <a:gd name="connsiteX107" fmla="*/ 1664618 w 2678023"/>
                <a:gd name="connsiteY107" fmla="*/ 2435670 h 2676273"/>
                <a:gd name="connsiteX108" fmla="*/ 1610440 w 2678023"/>
                <a:gd name="connsiteY108" fmla="*/ 2450118 h 2676273"/>
                <a:gd name="connsiteX109" fmla="*/ 1577418 w 2678023"/>
                <a:gd name="connsiteY109" fmla="*/ 2495008 h 2676273"/>
                <a:gd name="connsiteX110" fmla="*/ 1573806 w 2678023"/>
                <a:gd name="connsiteY110" fmla="*/ 2616778 h 2676273"/>
                <a:gd name="connsiteX111" fmla="*/ 1526852 w 2678023"/>
                <a:gd name="connsiteY111" fmla="*/ 2672504 h 2676273"/>
                <a:gd name="connsiteX112" fmla="*/ 1497441 w 2678023"/>
                <a:gd name="connsiteY112" fmla="*/ 2676116 h 2676273"/>
                <a:gd name="connsiteX113" fmla="*/ 1449972 w 2678023"/>
                <a:gd name="connsiteY113" fmla="*/ 2644125 h 2676273"/>
                <a:gd name="connsiteX114" fmla="*/ 1410241 w 2678023"/>
                <a:gd name="connsiteY114" fmla="*/ 2514615 h 2676273"/>
                <a:gd name="connsiteX115" fmla="*/ 1373091 w 2678023"/>
                <a:gd name="connsiteY115" fmla="*/ 2482624 h 2676273"/>
                <a:gd name="connsiteX116" fmla="*/ 1304982 w 2678023"/>
                <a:gd name="connsiteY116" fmla="*/ 2483140 h 2676273"/>
                <a:gd name="connsiteX117" fmla="*/ 1271959 w 2678023"/>
                <a:gd name="connsiteY117" fmla="*/ 2511519 h 2676273"/>
                <a:gd name="connsiteX118" fmla="*/ 1234293 w 2678023"/>
                <a:gd name="connsiteY118" fmla="*/ 2633806 h 2676273"/>
                <a:gd name="connsiteX119" fmla="*/ 1170828 w 2678023"/>
                <a:gd name="connsiteY119" fmla="*/ 2674568 h 2676273"/>
                <a:gd name="connsiteX120" fmla="*/ 1106847 w 2678023"/>
                <a:gd name="connsiteY120" fmla="*/ 2602331 h 2676273"/>
                <a:gd name="connsiteX121" fmla="*/ 1103751 w 2678023"/>
                <a:gd name="connsiteY121" fmla="*/ 2491396 h 2676273"/>
                <a:gd name="connsiteX122" fmla="*/ 1080532 w 2678023"/>
                <a:gd name="connsiteY122" fmla="*/ 2454245 h 2676273"/>
                <a:gd name="connsiteX123" fmla="*/ 1005199 w 2678023"/>
                <a:gd name="connsiteY123" fmla="*/ 2435154 h 2676273"/>
                <a:gd name="connsiteX124" fmla="*/ 969080 w 2678023"/>
                <a:gd name="connsiteY124" fmla="*/ 2454245 h 2676273"/>
                <a:gd name="connsiteX125" fmla="*/ 900456 w 2678023"/>
                <a:gd name="connsiteY125" fmla="*/ 2564149 h 2676273"/>
                <a:gd name="connsiteX126" fmla="*/ 836474 w 2678023"/>
                <a:gd name="connsiteY126" fmla="*/ 2587368 h 2676273"/>
                <a:gd name="connsiteX127" fmla="*/ 831830 w 2678023"/>
                <a:gd name="connsiteY127" fmla="*/ 2585820 h 2676273"/>
                <a:gd name="connsiteX128" fmla="*/ 785392 w 2678023"/>
                <a:gd name="connsiteY128" fmla="*/ 2504811 h 2676273"/>
                <a:gd name="connsiteX129" fmla="*/ 811707 w 2678023"/>
                <a:gd name="connsiteY129" fmla="*/ 2390780 h 2676273"/>
                <a:gd name="connsiteX130" fmla="*/ 794680 w 2678023"/>
                <a:gd name="connsiteY130" fmla="*/ 2344342 h 2676273"/>
                <a:gd name="connsiteX131" fmla="*/ 739470 w 2678023"/>
                <a:gd name="connsiteY131" fmla="*/ 2312352 h 2676273"/>
                <a:gd name="connsiteX132" fmla="*/ 689421 w 2678023"/>
                <a:gd name="connsiteY132" fmla="*/ 2321639 h 2676273"/>
                <a:gd name="connsiteX133" fmla="*/ 596029 w 2678023"/>
                <a:gd name="connsiteY133" fmla="*/ 2408839 h 2676273"/>
                <a:gd name="connsiteX134" fmla="*/ 530500 w 2678023"/>
                <a:gd name="connsiteY134" fmla="*/ 2415031 h 2676273"/>
                <a:gd name="connsiteX135" fmla="*/ 521212 w 2678023"/>
                <a:gd name="connsiteY135" fmla="*/ 2408839 h 2676273"/>
                <a:gd name="connsiteX136" fmla="*/ 500573 w 2678023"/>
                <a:gd name="connsiteY136" fmla="*/ 2322671 h 2676273"/>
                <a:gd name="connsiteX137" fmla="*/ 556298 w 2678023"/>
                <a:gd name="connsiteY137" fmla="*/ 2217928 h 2676273"/>
                <a:gd name="connsiteX138" fmla="*/ 552171 w 2678023"/>
                <a:gd name="connsiteY138" fmla="*/ 2168910 h 2676273"/>
                <a:gd name="connsiteX139" fmla="*/ 505733 w 2678023"/>
                <a:gd name="connsiteY139" fmla="*/ 2122988 h 2676273"/>
                <a:gd name="connsiteX140" fmla="*/ 457747 w 2678023"/>
                <a:gd name="connsiteY140" fmla="*/ 2119376 h 2676273"/>
                <a:gd name="connsiteX141" fmla="*/ 341652 w 2678023"/>
                <a:gd name="connsiteY141" fmla="*/ 2180778 h 2676273"/>
                <a:gd name="connsiteX142" fmla="*/ 278187 w 2678023"/>
                <a:gd name="connsiteY142" fmla="*/ 2168910 h 2676273"/>
                <a:gd name="connsiteX143" fmla="*/ 274059 w 2678023"/>
                <a:gd name="connsiteY143" fmla="*/ 2164266 h 2676273"/>
                <a:gd name="connsiteX144" fmla="*/ 276639 w 2678023"/>
                <a:gd name="connsiteY144" fmla="*/ 2069326 h 2676273"/>
                <a:gd name="connsiteX145" fmla="*/ 354551 w 2678023"/>
                <a:gd name="connsiteY145" fmla="*/ 1986254 h 2676273"/>
                <a:gd name="connsiteX146" fmla="*/ 363839 w 2678023"/>
                <a:gd name="connsiteY146" fmla="*/ 1940848 h 2676273"/>
                <a:gd name="connsiteX147" fmla="*/ 328237 w 2678023"/>
                <a:gd name="connsiteY147" fmla="*/ 1878931 h 2676273"/>
                <a:gd name="connsiteX148" fmla="*/ 283347 w 2678023"/>
                <a:gd name="connsiteY148" fmla="*/ 1866031 h 2676273"/>
                <a:gd name="connsiteX149" fmla="*/ 170864 w 2678023"/>
                <a:gd name="connsiteY149" fmla="*/ 1891830 h 2676273"/>
                <a:gd name="connsiteX150" fmla="*/ 155900 w 2678023"/>
                <a:gd name="connsiteY150" fmla="*/ 1895442 h 2676273"/>
                <a:gd name="connsiteX151" fmla="*/ 100175 w 2678023"/>
                <a:gd name="connsiteY151" fmla="*/ 1868095 h 2676273"/>
                <a:gd name="connsiteX152" fmla="*/ 87275 w 2678023"/>
                <a:gd name="connsiteY152" fmla="*/ 1838169 h 2676273"/>
                <a:gd name="connsiteX153" fmla="*/ 107915 w 2678023"/>
                <a:gd name="connsiteY153" fmla="*/ 1779863 h 2676273"/>
                <a:gd name="connsiteX154" fmla="*/ 213690 w 2678023"/>
                <a:gd name="connsiteY154" fmla="*/ 1713818 h 2676273"/>
                <a:gd name="connsiteX155" fmla="*/ 238972 w 2678023"/>
                <a:gd name="connsiteY155" fmla="*/ 1654481 h 2676273"/>
                <a:gd name="connsiteX156" fmla="*/ 222977 w 2678023"/>
                <a:gd name="connsiteY156" fmla="*/ 1600819 h 2676273"/>
                <a:gd name="connsiteX157" fmla="*/ 184279 w 2678023"/>
                <a:gd name="connsiteY157" fmla="*/ 1575020 h 2676273"/>
                <a:gd name="connsiteX158" fmla="*/ 59413 w 2678023"/>
                <a:gd name="connsiteY158" fmla="*/ 1571408 h 2676273"/>
                <a:gd name="connsiteX159" fmla="*/ 3687 w 2678023"/>
                <a:gd name="connsiteY159" fmla="*/ 1524454 h 2676273"/>
                <a:gd name="connsiteX160" fmla="*/ 1623 w 2678023"/>
                <a:gd name="connsiteY160" fmla="*/ 1513619 h 2676273"/>
                <a:gd name="connsiteX161" fmla="*/ 48577 w 2678023"/>
                <a:gd name="connsiteY161" fmla="*/ 1442414 h 2676273"/>
                <a:gd name="connsiteX162" fmla="*/ 160544 w 2678023"/>
                <a:gd name="connsiteY162" fmla="*/ 1408359 h 2676273"/>
                <a:gd name="connsiteX163" fmla="*/ 194083 w 2678023"/>
                <a:gd name="connsiteY163" fmla="*/ 1370693 h 2676273"/>
                <a:gd name="connsiteX164" fmla="*/ 192534 w 2678023"/>
                <a:gd name="connsiteY164" fmla="*/ 1298972 h 2676273"/>
                <a:gd name="connsiteX165" fmla="*/ 166220 w 2678023"/>
                <a:gd name="connsiteY165" fmla="*/ 1269561 h 2676273"/>
                <a:gd name="connsiteX166" fmla="*/ 47029 w 2678023"/>
                <a:gd name="connsiteY166" fmla="*/ 1232927 h 2676273"/>
                <a:gd name="connsiteX167" fmla="*/ 1623 w 2678023"/>
                <a:gd name="connsiteY167" fmla="*/ 1166882 h 2676273"/>
                <a:gd name="connsiteX168" fmla="*/ 6267 w 2678023"/>
                <a:gd name="connsiteY168" fmla="*/ 1139535 h 2676273"/>
                <a:gd name="connsiteX169" fmla="*/ 49093 w 2678023"/>
                <a:gd name="connsiteY169" fmla="*/ 1105481 h 2676273"/>
                <a:gd name="connsiteX170" fmla="*/ 164672 w 2678023"/>
                <a:gd name="connsiteY170" fmla="*/ 1101869 h 2676273"/>
                <a:gd name="connsiteX171" fmla="*/ 181699 w 2678023"/>
                <a:gd name="connsiteY171" fmla="*/ 1101353 h 2676273"/>
                <a:gd name="connsiteX172" fmla="*/ 227621 w 2678023"/>
                <a:gd name="connsiteY172" fmla="*/ 1065234 h 2676273"/>
                <a:gd name="connsiteX173" fmla="*/ 241036 w 2678023"/>
                <a:gd name="connsiteY173" fmla="*/ 1014153 h 2676273"/>
                <a:gd name="connsiteX174" fmla="*/ 219366 w 2678023"/>
                <a:gd name="connsiteY174" fmla="*/ 965651 h 2676273"/>
                <a:gd name="connsiteX175" fmla="*/ 113590 w 2678023"/>
                <a:gd name="connsiteY175" fmla="*/ 899605 h 2676273"/>
                <a:gd name="connsiteX176" fmla="*/ 89855 w 2678023"/>
                <a:gd name="connsiteY176" fmla="*/ 832012 h 2676273"/>
                <a:gd name="connsiteX177" fmla="*/ 104818 w 2678023"/>
                <a:gd name="connsiteY177" fmla="*/ 799505 h 2676273"/>
                <a:gd name="connsiteX178" fmla="*/ 151256 w 2678023"/>
                <a:gd name="connsiteY178" fmla="*/ 779898 h 2676273"/>
                <a:gd name="connsiteX179" fmla="*/ 283347 w 2678023"/>
                <a:gd name="connsiteY179" fmla="*/ 810341 h 2676273"/>
                <a:gd name="connsiteX180" fmla="*/ 331332 w 2678023"/>
                <a:gd name="connsiteY180" fmla="*/ 794345 h 2676273"/>
                <a:gd name="connsiteX181" fmla="*/ 363839 w 2678023"/>
                <a:gd name="connsiteY181" fmla="*/ 737588 h 2676273"/>
                <a:gd name="connsiteX182" fmla="*/ 354551 w 2678023"/>
                <a:gd name="connsiteY182" fmla="*/ 689086 h 2676273"/>
                <a:gd name="connsiteX183" fmla="*/ 266835 w 2678023"/>
                <a:gd name="connsiteY183" fmla="*/ 595694 h 2676273"/>
                <a:gd name="connsiteX184" fmla="*/ 261675 w 2678023"/>
                <a:gd name="connsiteY184" fmla="*/ 529133 h 2676273"/>
                <a:gd name="connsiteX185" fmla="*/ 270447 w 2678023"/>
                <a:gd name="connsiteY185" fmla="*/ 516233 h 2676273"/>
                <a:gd name="connsiteX186" fmla="*/ 349907 w 2678023"/>
                <a:gd name="connsiteY186" fmla="*/ 498690 h 2676273"/>
                <a:gd name="connsiteX187" fmla="*/ 457231 w 2678023"/>
                <a:gd name="connsiteY187" fmla="*/ 555964 h 2676273"/>
                <a:gd name="connsiteX188" fmla="*/ 507797 w 2678023"/>
                <a:gd name="connsiteY188" fmla="*/ 551320 h 2676273"/>
                <a:gd name="connsiteX189" fmla="*/ 551139 w 2678023"/>
                <a:gd name="connsiteY189" fmla="*/ 508494 h 2676273"/>
                <a:gd name="connsiteX190" fmla="*/ 556815 w 2678023"/>
                <a:gd name="connsiteY190" fmla="*/ 456896 h 2676273"/>
                <a:gd name="connsiteX191" fmla="*/ 494381 w 2678023"/>
                <a:gd name="connsiteY191" fmla="*/ 339769 h 2676273"/>
                <a:gd name="connsiteX192" fmla="*/ 505217 w 2678023"/>
                <a:gd name="connsiteY192" fmla="*/ 280432 h 2676273"/>
                <a:gd name="connsiteX193" fmla="*/ 537723 w 2678023"/>
                <a:gd name="connsiteY193" fmla="*/ 256181 h 2676273"/>
                <a:gd name="connsiteX194" fmla="*/ 590353 w 2678023"/>
                <a:gd name="connsiteY194" fmla="*/ 261857 h 2676273"/>
                <a:gd name="connsiteX195" fmla="*/ 679617 w 2678023"/>
                <a:gd name="connsiteY195" fmla="*/ 344929 h 2676273"/>
                <a:gd name="connsiteX196" fmla="*/ 754950 w 2678023"/>
                <a:gd name="connsiteY196" fmla="*/ 355765 h 2676273"/>
                <a:gd name="connsiteX197" fmla="*/ 797260 w 2678023"/>
                <a:gd name="connsiteY197" fmla="*/ 329450 h 2676273"/>
                <a:gd name="connsiteX198" fmla="*/ 811707 w 2678023"/>
                <a:gd name="connsiteY198" fmla="*/ 285076 h 2676273"/>
                <a:gd name="connsiteX199" fmla="*/ 781781 w 2678023"/>
                <a:gd name="connsiteY199" fmla="*/ 156081 h 2676273"/>
                <a:gd name="connsiteX200" fmla="*/ 807064 w 2678023"/>
                <a:gd name="connsiteY200" fmla="*/ 100872 h 2676273"/>
                <a:gd name="connsiteX201" fmla="*/ 841634 w 2678023"/>
                <a:gd name="connsiteY201" fmla="*/ 86424 h 2676273"/>
                <a:gd name="connsiteX202" fmla="*/ 896328 w 2678023"/>
                <a:gd name="connsiteY202" fmla="*/ 106031 h 2676273"/>
                <a:gd name="connsiteX203" fmla="*/ 965469 w 2678023"/>
                <a:gd name="connsiteY203" fmla="*/ 217483 h 2676273"/>
                <a:gd name="connsiteX204" fmla="*/ 1013455 w 2678023"/>
                <a:gd name="connsiteY204" fmla="*/ 240702 h 2676273"/>
                <a:gd name="connsiteX205" fmla="*/ 1077952 w 2678023"/>
                <a:gd name="connsiteY205" fmla="*/ 222642 h 2676273"/>
                <a:gd name="connsiteX206" fmla="*/ 1101687 w 2678023"/>
                <a:gd name="connsiteY206" fmla="*/ 188072 h 2676273"/>
                <a:gd name="connsiteX207" fmla="*/ 1106847 w 2678023"/>
                <a:gd name="connsiteY207" fmla="*/ 53918 h 2676273"/>
                <a:gd name="connsiteX208" fmla="*/ 1145029 w 2678023"/>
                <a:gd name="connsiteY208" fmla="*/ 4900 h 2676273"/>
                <a:gd name="connsiteX209" fmla="*/ 1158960 w 2678023"/>
                <a:gd name="connsiteY209" fmla="*/ 1804 h 2676273"/>
                <a:gd name="connsiteX210" fmla="*/ 1190637 w 2678023"/>
                <a:gd name="connsiteY210" fmla="*/ 143 h 2676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2678023" h="2676273">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chemeClr val="bg1"/>
            </a:solidFill>
            <a:ln w="5155" cap="flat">
              <a:noFill/>
              <a:prstDash val="solid"/>
              <a:miter/>
            </a:ln>
          </p:spPr>
          <p:txBody>
            <a:bodyPr wrap="square" rtlCol="0" anchor="ctr">
              <a:noAutofit/>
            </a:bodyPr>
            <a:lstStyle/>
            <a:p>
              <a:endParaRPr lang="en-US" sz="2700"/>
            </a:p>
          </p:txBody>
        </p:sp>
      </p:grpSp>
      <p:grpSp>
        <p:nvGrpSpPr>
          <p:cNvPr id="18" name="Group 17">
            <a:extLst>
              <a:ext uri="{FF2B5EF4-FFF2-40B4-BE49-F238E27FC236}">
                <a16:creationId xmlns:a16="http://schemas.microsoft.com/office/drawing/2014/main" id="{DE2D978E-AA94-4CB9-82FF-B9B37356B8B2}"/>
              </a:ext>
            </a:extLst>
          </p:cNvPr>
          <p:cNvGrpSpPr/>
          <p:nvPr/>
        </p:nvGrpSpPr>
        <p:grpSpPr>
          <a:xfrm>
            <a:off x="3883734" y="2794322"/>
            <a:ext cx="1947255" cy="1947255"/>
            <a:chOff x="1089413" y="2131797"/>
            <a:chExt cx="2968238" cy="2968238"/>
          </a:xfrm>
        </p:grpSpPr>
        <p:sp>
          <p:nvSpPr>
            <p:cNvPr id="19" name="Freeform: Shape 18">
              <a:extLst>
                <a:ext uri="{FF2B5EF4-FFF2-40B4-BE49-F238E27FC236}">
                  <a16:creationId xmlns:a16="http://schemas.microsoft.com/office/drawing/2014/main" id="{D5D68A41-6763-4A09-854A-1CA93F03BB70}"/>
                </a:ext>
              </a:extLst>
            </p:cNvPr>
            <p:cNvSpPr/>
            <p:nvPr/>
          </p:nvSpPr>
          <p:spPr>
            <a:xfrm>
              <a:off x="1089413" y="2131797"/>
              <a:ext cx="2968238" cy="2968238"/>
            </a:xfrm>
            <a:custGeom>
              <a:avLst/>
              <a:gdLst>
                <a:gd name="connsiteX0" fmla="*/ 1484119 w 2968238"/>
                <a:gd name="connsiteY0" fmla="*/ 1312669 h 2968238"/>
                <a:gd name="connsiteX1" fmla="*/ 1312669 w 2968238"/>
                <a:gd name="connsiteY1" fmla="*/ 1484119 h 2968238"/>
                <a:gd name="connsiteX2" fmla="*/ 1484119 w 2968238"/>
                <a:gd name="connsiteY2" fmla="*/ 1655569 h 2968238"/>
                <a:gd name="connsiteX3" fmla="*/ 1655569 w 2968238"/>
                <a:gd name="connsiteY3" fmla="*/ 1484119 h 2968238"/>
                <a:gd name="connsiteX4" fmla="*/ 1484119 w 2968238"/>
                <a:gd name="connsiteY4" fmla="*/ 1312669 h 2968238"/>
                <a:gd name="connsiteX5" fmla="*/ 1484119 w 2968238"/>
                <a:gd name="connsiteY5" fmla="*/ 0 h 2968238"/>
                <a:gd name="connsiteX6" fmla="*/ 2968238 w 2968238"/>
                <a:gd name="connsiteY6" fmla="*/ 1484119 h 2968238"/>
                <a:gd name="connsiteX7" fmla="*/ 1484119 w 2968238"/>
                <a:gd name="connsiteY7" fmla="*/ 2968238 h 2968238"/>
                <a:gd name="connsiteX8" fmla="*/ 0 w 2968238"/>
                <a:gd name="connsiteY8" fmla="*/ 1484119 h 2968238"/>
                <a:gd name="connsiteX9" fmla="*/ 1484119 w 2968238"/>
                <a:gd name="connsiteY9" fmla="*/ 0 h 2968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8238" h="2968238">
                  <a:moveTo>
                    <a:pt x="1484119" y="1312669"/>
                  </a:moveTo>
                  <a:cubicBezTo>
                    <a:pt x="1389430" y="1312669"/>
                    <a:pt x="1312669" y="1389430"/>
                    <a:pt x="1312669" y="1484119"/>
                  </a:cubicBezTo>
                  <a:cubicBezTo>
                    <a:pt x="1312669" y="1578808"/>
                    <a:pt x="1389430" y="1655569"/>
                    <a:pt x="1484119" y="1655569"/>
                  </a:cubicBezTo>
                  <a:cubicBezTo>
                    <a:pt x="1578808" y="1655569"/>
                    <a:pt x="1655569" y="1578808"/>
                    <a:pt x="1655569" y="1484119"/>
                  </a:cubicBezTo>
                  <a:cubicBezTo>
                    <a:pt x="1655569" y="1389430"/>
                    <a:pt x="1578808" y="1312669"/>
                    <a:pt x="1484119" y="1312669"/>
                  </a:cubicBezTo>
                  <a:close/>
                  <a:moveTo>
                    <a:pt x="1484119" y="0"/>
                  </a:moveTo>
                  <a:cubicBezTo>
                    <a:pt x="2303775" y="0"/>
                    <a:pt x="2968238" y="664463"/>
                    <a:pt x="2968238" y="1484119"/>
                  </a:cubicBezTo>
                  <a:cubicBezTo>
                    <a:pt x="2968238" y="2303775"/>
                    <a:pt x="2303775" y="2968238"/>
                    <a:pt x="1484119" y="2968238"/>
                  </a:cubicBezTo>
                  <a:cubicBezTo>
                    <a:pt x="664463" y="2968238"/>
                    <a:pt x="0" y="2303775"/>
                    <a:pt x="0" y="1484119"/>
                  </a:cubicBezTo>
                  <a:cubicBezTo>
                    <a:pt x="0" y="664463"/>
                    <a:pt x="664463" y="0"/>
                    <a:pt x="148411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0" name="Freeform: Shape 19">
              <a:extLst>
                <a:ext uri="{FF2B5EF4-FFF2-40B4-BE49-F238E27FC236}">
                  <a16:creationId xmlns:a16="http://schemas.microsoft.com/office/drawing/2014/main" id="{797577DB-E822-4A1F-BFFC-A4EFC505439D}"/>
                </a:ext>
              </a:extLst>
            </p:cNvPr>
            <p:cNvSpPr/>
            <p:nvPr/>
          </p:nvSpPr>
          <p:spPr>
            <a:xfrm>
              <a:off x="1234570" y="2279534"/>
              <a:ext cx="2678023" cy="2676273"/>
            </a:xfrm>
            <a:custGeom>
              <a:avLst/>
              <a:gdLst>
                <a:gd name="connsiteX0" fmla="*/ 1338961 w 2678023"/>
                <a:gd name="connsiteY0" fmla="*/ 855269 h 2676273"/>
                <a:gd name="connsiteX1" fmla="*/ 857849 w 2678023"/>
                <a:gd name="connsiteY1" fmla="*/ 1336381 h 2676273"/>
                <a:gd name="connsiteX2" fmla="*/ 1338961 w 2678023"/>
                <a:gd name="connsiteY2" fmla="*/ 1817493 h 2676273"/>
                <a:gd name="connsiteX3" fmla="*/ 1820073 w 2678023"/>
                <a:gd name="connsiteY3" fmla="*/ 1336381 h 2676273"/>
                <a:gd name="connsiteX4" fmla="*/ 1338961 w 2678023"/>
                <a:gd name="connsiteY4" fmla="*/ 855269 h 2676273"/>
                <a:gd name="connsiteX5" fmla="*/ 1338961 w 2678023"/>
                <a:gd name="connsiteY5" fmla="*/ 545806 h 2676273"/>
                <a:gd name="connsiteX6" fmla="*/ 2129536 w 2678023"/>
                <a:gd name="connsiteY6" fmla="*/ 1336381 h 2676273"/>
                <a:gd name="connsiteX7" fmla="*/ 1338961 w 2678023"/>
                <a:gd name="connsiteY7" fmla="*/ 2126956 h 2676273"/>
                <a:gd name="connsiteX8" fmla="*/ 548386 w 2678023"/>
                <a:gd name="connsiteY8" fmla="*/ 1336381 h 2676273"/>
                <a:gd name="connsiteX9" fmla="*/ 1338961 w 2678023"/>
                <a:gd name="connsiteY9" fmla="*/ 545806 h 2676273"/>
                <a:gd name="connsiteX10" fmla="*/ 1340068 w 2678023"/>
                <a:gd name="connsiteY10" fmla="*/ 359376 h 2676273"/>
                <a:gd name="connsiteX11" fmla="*/ 361775 w 2678023"/>
                <a:gd name="connsiteY11" fmla="*/ 1331995 h 2676273"/>
                <a:gd name="connsiteX12" fmla="*/ 1338521 w 2678023"/>
                <a:gd name="connsiteY12" fmla="*/ 2312868 h 2676273"/>
                <a:gd name="connsiteX13" fmla="*/ 2316814 w 2678023"/>
                <a:gd name="connsiteY13" fmla="*/ 1335606 h 2676273"/>
                <a:gd name="connsiteX14" fmla="*/ 1340068 w 2678023"/>
                <a:gd name="connsiteY14" fmla="*/ 359376 h 2676273"/>
                <a:gd name="connsiteX15" fmla="*/ 1190637 w 2678023"/>
                <a:gd name="connsiteY15" fmla="*/ 143 h 2676273"/>
                <a:gd name="connsiteX16" fmla="*/ 1235841 w 2678023"/>
                <a:gd name="connsiteY16" fmla="*/ 48758 h 2676273"/>
                <a:gd name="connsiteX17" fmla="*/ 1269895 w 2678023"/>
                <a:gd name="connsiteY17" fmla="*/ 162273 h 2676273"/>
                <a:gd name="connsiteX18" fmla="*/ 1303434 w 2678023"/>
                <a:gd name="connsiteY18" fmla="*/ 192716 h 2676273"/>
                <a:gd name="connsiteX19" fmla="*/ 1376702 w 2678023"/>
                <a:gd name="connsiteY19" fmla="*/ 192716 h 2676273"/>
                <a:gd name="connsiteX20" fmla="*/ 1409209 w 2678023"/>
                <a:gd name="connsiteY20" fmla="*/ 163305 h 2676273"/>
                <a:gd name="connsiteX21" fmla="*/ 1447392 w 2678023"/>
                <a:gd name="connsiteY21" fmla="*/ 37922 h 2676273"/>
                <a:gd name="connsiteX22" fmla="*/ 1499505 w 2678023"/>
                <a:gd name="connsiteY22" fmla="*/ 256 h 2676273"/>
                <a:gd name="connsiteX23" fmla="*/ 1513436 w 2678023"/>
                <a:gd name="connsiteY23" fmla="*/ 772 h 2676273"/>
                <a:gd name="connsiteX24" fmla="*/ 1573290 w 2678023"/>
                <a:gd name="connsiteY24" fmla="*/ 65269 h 2676273"/>
                <a:gd name="connsiteX25" fmla="*/ 1576902 w 2678023"/>
                <a:gd name="connsiteY25" fmla="*/ 185492 h 2676273"/>
                <a:gd name="connsiteX26" fmla="*/ 1598057 w 2678023"/>
                <a:gd name="connsiteY26" fmla="*/ 220578 h 2676273"/>
                <a:gd name="connsiteX27" fmla="*/ 1674422 w 2678023"/>
                <a:gd name="connsiteY27" fmla="*/ 240702 h 2676273"/>
                <a:gd name="connsiteX28" fmla="*/ 1710540 w 2678023"/>
                <a:gd name="connsiteY28" fmla="*/ 221610 h 2676273"/>
                <a:gd name="connsiteX29" fmla="*/ 1779165 w 2678023"/>
                <a:gd name="connsiteY29" fmla="*/ 111707 h 2676273"/>
                <a:gd name="connsiteX30" fmla="*/ 1845726 w 2678023"/>
                <a:gd name="connsiteY30" fmla="*/ 88488 h 2676273"/>
                <a:gd name="connsiteX31" fmla="*/ 1857594 w 2678023"/>
                <a:gd name="connsiteY31" fmla="*/ 92616 h 2676273"/>
                <a:gd name="connsiteX32" fmla="*/ 1895260 w 2678023"/>
                <a:gd name="connsiteY32" fmla="*/ 166401 h 2676273"/>
                <a:gd name="connsiteX33" fmla="*/ 1868429 w 2678023"/>
                <a:gd name="connsiteY33" fmla="*/ 281980 h 2676273"/>
                <a:gd name="connsiteX34" fmla="*/ 1887004 w 2678023"/>
                <a:gd name="connsiteY34" fmla="*/ 332030 h 2676273"/>
                <a:gd name="connsiteX35" fmla="*/ 1946857 w 2678023"/>
                <a:gd name="connsiteY35" fmla="*/ 365052 h 2676273"/>
                <a:gd name="connsiteX36" fmla="*/ 1986588 w 2678023"/>
                <a:gd name="connsiteY36" fmla="*/ 355765 h 2676273"/>
                <a:gd name="connsiteX37" fmla="*/ 2081528 w 2678023"/>
                <a:gd name="connsiteY37" fmla="*/ 267532 h 2676273"/>
                <a:gd name="connsiteX38" fmla="*/ 2151701 w 2678023"/>
                <a:gd name="connsiteY38" fmla="*/ 261857 h 2676273"/>
                <a:gd name="connsiteX39" fmla="*/ 2155312 w 2678023"/>
                <a:gd name="connsiteY39" fmla="*/ 264437 h 2676273"/>
                <a:gd name="connsiteX40" fmla="*/ 2177500 w 2678023"/>
                <a:gd name="connsiteY40" fmla="*/ 353701 h 2676273"/>
                <a:gd name="connsiteX41" fmla="*/ 2122290 w 2678023"/>
                <a:gd name="connsiteY41" fmla="*/ 456896 h 2676273"/>
                <a:gd name="connsiteX42" fmla="*/ 2126934 w 2678023"/>
                <a:gd name="connsiteY42" fmla="*/ 505914 h 2676273"/>
                <a:gd name="connsiteX43" fmla="*/ 2173372 w 2678023"/>
                <a:gd name="connsiteY43" fmla="*/ 551836 h 2676273"/>
                <a:gd name="connsiteX44" fmla="*/ 2219810 w 2678023"/>
                <a:gd name="connsiteY44" fmla="*/ 555964 h 2676273"/>
                <a:gd name="connsiteX45" fmla="*/ 2336937 w 2678023"/>
                <a:gd name="connsiteY45" fmla="*/ 494046 h 2676273"/>
                <a:gd name="connsiteX46" fmla="*/ 2400917 w 2678023"/>
                <a:gd name="connsiteY46" fmla="*/ 507462 h 2676273"/>
                <a:gd name="connsiteX47" fmla="*/ 2420525 w 2678023"/>
                <a:gd name="connsiteY47" fmla="*/ 533777 h 2676273"/>
                <a:gd name="connsiteX48" fmla="*/ 2415365 w 2678023"/>
                <a:gd name="connsiteY48" fmla="*/ 591566 h 2676273"/>
                <a:gd name="connsiteX49" fmla="*/ 2321973 w 2678023"/>
                <a:gd name="connsiteY49" fmla="*/ 692182 h 2676273"/>
                <a:gd name="connsiteX50" fmla="*/ 2313718 w 2678023"/>
                <a:gd name="connsiteY50" fmla="*/ 733460 h 2676273"/>
                <a:gd name="connsiteX51" fmla="*/ 2349320 w 2678023"/>
                <a:gd name="connsiteY51" fmla="*/ 795377 h 2676273"/>
                <a:gd name="connsiteX52" fmla="*/ 2394726 w 2678023"/>
                <a:gd name="connsiteY52" fmla="*/ 810341 h 2676273"/>
                <a:gd name="connsiteX53" fmla="*/ 2526816 w 2678023"/>
                <a:gd name="connsiteY53" fmla="*/ 780414 h 2676273"/>
                <a:gd name="connsiteX54" fmla="*/ 2575834 w 2678023"/>
                <a:gd name="connsiteY54" fmla="*/ 803117 h 2676273"/>
                <a:gd name="connsiteX55" fmla="*/ 2591313 w 2678023"/>
                <a:gd name="connsiteY55" fmla="*/ 838719 h 2676273"/>
                <a:gd name="connsiteX56" fmla="*/ 2570158 w 2678023"/>
                <a:gd name="connsiteY56" fmla="*/ 896509 h 2676273"/>
                <a:gd name="connsiteX57" fmla="*/ 2461287 w 2678023"/>
                <a:gd name="connsiteY57" fmla="*/ 964103 h 2676273"/>
                <a:gd name="connsiteX58" fmla="*/ 2438068 w 2678023"/>
                <a:gd name="connsiteY58" fmla="*/ 1014669 h 2676273"/>
                <a:gd name="connsiteX59" fmla="*/ 2454063 w 2678023"/>
                <a:gd name="connsiteY59" fmla="*/ 1073490 h 2676273"/>
                <a:gd name="connsiteX60" fmla="*/ 2492762 w 2678023"/>
                <a:gd name="connsiteY60" fmla="*/ 1100837 h 2676273"/>
                <a:gd name="connsiteX61" fmla="*/ 2628464 w 2678023"/>
                <a:gd name="connsiteY61" fmla="*/ 1105997 h 2676273"/>
                <a:gd name="connsiteX62" fmla="*/ 2672322 w 2678023"/>
                <a:gd name="connsiteY62" fmla="*/ 1140567 h 2676273"/>
                <a:gd name="connsiteX63" fmla="*/ 2677998 w 2678023"/>
                <a:gd name="connsiteY63" fmla="*/ 1182361 h 2676273"/>
                <a:gd name="connsiteX64" fmla="*/ 2644459 w 2678023"/>
                <a:gd name="connsiteY64" fmla="*/ 1229831 h 2676273"/>
                <a:gd name="connsiteX65" fmla="*/ 2522172 w 2678023"/>
                <a:gd name="connsiteY65" fmla="*/ 1267498 h 2676273"/>
                <a:gd name="connsiteX66" fmla="*/ 2483990 w 2678023"/>
                <a:gd name="connsiteY66" fmla="*/ 1315999 h 2676273"/>
                <a:gd name="connsiteX67" fmla="*/ 2486570 w 2678023"/>
                <a:gd name="connsiteY67" fmla="*/ 1379981 h 2676273"/>
                <a:gd name="connsiteX68" fmla="*/ 2512885 w 2678023"/>
                <a:gd name="connsiteY68" fmla="*/ 1407843 h 2676273"/>
                <a:gd name="connsiteX69" fmla="*/ 2641363 w 2678023"/>
                <a:gd name="connsiteY69" fmla="*/ 1447058 h 2676273"/>
                <a:gd name="connsiteX70" fmla="*/ 2677998 w 2678023"/>
                <a:gd name="connsiteY70" fmla="*/ 1498139 h 2676273"/>
                <a:gd name="connsiteX71" fmla="*/ 2677998 w 2678023"/>
                <a:gd name="connsiteY71" fmla="*/ 1507427 h 2676273"/>
                <a:gd name="connsiteX72" fmla="*/ 2611952 w 2678023"/>
                <a:gd name="connsiteY72" fmla="*/ 1572956 h 2676273"/>
                <a:gd name="connsiteX73" fmla="*/ 2490182 w 2678023"/>
                <a:gd name="connsiteY73" fmla="*/ 1576568 h 2676273"/>
                <a:gd name="connsiteX74" fmla="*/ 2457675 w 2678023"/>
                <a:gd name="connsiteY74" fmla="*/ 1596691 h 2676273"/>
                <a:gd name="connsiteX75" fmla="*/ 2437036 w 2678023"/>
                <a:gd name="connsiteY75" fmla="*/ 1673056 h 2676273"/>
                <a:gd name="connsiteX76" fmla="*/ 2457159 w 2678023"/>
                <a:gd name="connsiteY76" fmla="*/ 1710206 h 2676273"/>
                <a:gd name="connsiteX77" fmla="*/ 2564483 w 2678023"/>
                <a:gd name="connsiteY77" fmla="*/ 1777283 h 2676273"/>
                <a:gd name="connsiteX78" fmla="*/ 2588733 w 2678023"/>
                <a:gd name="connsiteY78" fmla="*/ 1845908 h 2676273"/>
                <a:gd name="connsiteX79" fmla="*/ 2571706 w 2678023"/>
                <a:gd name="connsiteY79" fmla="*/ 1880995 h 2676273"/>
                <a:gd name="connsiteX80" fmla="*/ 2538684 w 2678023"/>
                <a:gd name="connsiteY80" fmla="*/ 1897506 h 2676273"/>
                <a:gd name="connsiteX81" fmla="*/ 2456643 w 2678023"/>
                <a:gd name="connsiteY81" fmla="*/ 1879447 h 2676273"/>
                <a:gd name="connsiteX82" fmla="*/ 2389566 w 2678023"/>
                <a:gd name="connsiteY82" fmla="*/ 1863967 h 2676273"/>
                <a:gd name="connsiteX83" fmla="*/ 2354479 w 2678023"/>
                <a:gd name="connsiteY83" fmla="*/ 1874803 h 2676273"/>
                <a:gd name="connsiteX84" fmla="*/ 2312170 w 2678023"/>
                <a:gd name="connsiteY84" fmla="*/ 1950652 h 2676273"/>
                <a:gd name="connsiteX85" fmla="*/ 2322489 w 2678023"/>
                <a:gd name="connsiteY85" fmla="*/ 1983158 h 2676273"/>
                <a:gd name="connsiteX86" fmla="*/ 2412785 w 2678023"/>
                <a:gd name="connsiteY86" fmla="*/ 2080162 h 2676273"/>
                <a:gd name="connsiteX87" fmla="*/ 2418461 w 2678023"/>
                <a:gd name="connsiteY87" fmla="*/ 2146723 h 2676273"/>
                <a:gd name="connsiteX88" fmla="*/ 2414849 w 2678023"/>
                <a:gd name="connsiteY88" fmla="*/ 2151883 h 2676273"/>
                <a:gd name="connsiteX89" fmla="*/ 2324037 w 2678023"/>
                <a:gd name="connsiteY89" fmla="*/ 2174586 h 2676273"/>
                <a:gd name="connsiteX90" fmla="*/ 2219294 w 2678023"/>
                <a:gd name="connsiteY90" fmla="*/ 2118860 h 2676273"/>
                <a:gd name="connsiteX91" fmla="*/ 2178531 w 2678023"/>
                <a:gd name="connsiteY91" fmla="*/ 2120408 h 2676273"/>
                <a:gd name="connsiteX92" fmla="*/ 2125386 w 2678023"/>
                <a:gd name="connsiteY92" fmla="*/ 2172522 h 2676273"/>
                <a:gd name="connsiteX93" fmla="*/ 2122806 w 2678023"/>
                <a:gd name="connsiteY93" fmla="*/ 2217412 h 2676273"/>
                <a:gd name="connsiteX94" fmla="*/ 2184723 w 2678023"/>
                <a:gd name="connsiteY94" fmla="*/ 2334539 h 2676273"/>
                <a:gd name="connsiteX95" fmla="*/ 2174404 w 2678023"/>
                <a:gd name="connsiteY95" fmla="*/ 2395424 h 2676273"/>
                <a:gd name="connsiteX96" fmla="*/ 2164084 w 2678023"/>
                <a:gd name="connsiteY96" fmla="*/ 2404712 h 2676273"/>
                <a:gd name="connsiteX97" fmla="*/ 2075336 w 2678023"/>
                <a:gd name="connsiteY97" fmla="*/ 2401616 h 2676273"/>
                <a:gd name="connsiteX98" fmla="*/ 1988652 w 2678023"/>
                <a:gd name="connsiteY98" fmla="*/ 2320607 h 2676273"/>
                <a:gd name="connsiteX99" fmla="*/ 1944277 w 2678023"/>
                <a:gd name="connsiteY99" fmla="*/ 2311836 h 2676273"/>
                <a:gd name="connsiteX100" fmla="*/ 1883392 w 2678023"/>
                <a:gd name="connsiteY100" fmla="*/ 2346406 h 2676273"/>
                <a:gd name="connsiteX101" fmla="*/ 1868429 w 2678023"/>
                <a:gd name="connsiteY101" fmla="*/ 2391812 h 2676273"/>
                <a:gd name="connsiteX102" fmla="*/ 1899388 w 2678023"/>
                <a:gd name="connsiteY102" fmla="*/ 2526998 h 2676273"/>
                <a:gd name="connsiteX103" fmla="*/ 1879264 w 2678023"/>
                <a:gd name="connsiteY103" fmla="*/ 2571888 h 2676273"/>
                <a:gd name="connsiteX104" fmla="*/ 1841082 w 2678023"/>
                <a:gd name="connsiteY104" fmla="*/ 2588916 h 2676273"/>
                <a:gd name="connsiteX105" fmla="*/ 1782777 w 2678023"/>
                <a:gd name="connsiteY105" fmla="*/ 2568277 h 2676273"/>
                <a:gd name="connsiteX106" fmla="*/ 1715184 w 2678023"/>
                <a:gd name="connsiteY106" fmla="*/ 2459405 h 2676273"/>
                <a:gd name="connsiteX107" fmla="*/ 1664618 w 2678023"/>
                <a:gd name="connsiteY107" fmla="*/ 2435670 h 2676273"/>
                <a:gd name="connsiteX108" fmla="*/ 1610440 w 2678023"/>
                <a:gd name="connsiteY108" fmla="*/ 2450118 h 2676273"/>
                <a:gd name="connsiteX109" fmla="*/ 1577418 w 2678023"/>
                <a:gd name="connsiteY109" fmla="*/ 2495008 h 2676273"/>
                <a:gd name="connsiteX110" fmla="*/ 1573806 w 2678023"/>
                <a:gd name="connsiteY110" fmla="*/ 2616778 h 2676273"/>
                <a:gd name="connsiteX111" fmla="*/ 1526852 w 2678023"/>
                <a:gd name="connsiteY111" fmla="*/ 2672504 h 2676273"/>
                <a:gd name="connsiteX112" fmla="*/ 1497441 w 2678023"/>
                <a:gd name="connsiteY112" fmla="*/ 2676116 h 2676273"/>
                <a:gd name="connsiteX113" fmla="*/ 1449972 w 2678023"/>
                <a:gd name="connsiteY113" fmla="*/ 2644125 h 2676273"/>
                <a:gd name="connsiteX114" fmla="*/ 1410241 w 2678023"/>
                <a:gd name="connsiteY114" fmla="*/ 2514615 h 2676273"/>
                <a:gd name="connsiteX115" fmla="*/ 1373091 w 2678023"/>
                <a:gd name="connsiteY115" fmla="*/ 2482624 h 2676273"/>
                <a:gd name="connsiteX116" fmla="*/ 1304982 w 2678023"/>
                <a:gd name="connsiteY116" fmla="*/ 2483140 h 2676273"/>
                <a:gd name="connsiteX117" fmla="*/ 1271959 w 2678023"/>
                <a:gd name="connsiteY117" fmla="*/ 2511519 h 2676273"/>
                <a:gd name="connsiteX118" fmla="*/ 1234293 w 2678023"/>
                <a:gd name="connsiteY118" fmla="*/ 2633806 h 2676273"/>
                <a:gd name="connsiteX119" fmla="*/ 1170828 w 2678023"/>
                <a:gd name="connsiteY119" fmla="*/ 2674568 h 2676273"/>
                <a:gd name="connsiteX120" fmla="*/ 1106847 w 2678023"/>
                <a:gd name="connsiteY120" fmla="*/ 2602331 h 2676273"/>
                <a:gd name="connsiteX121" fmla="*/ 1103751 w 2678023"/>
                <a:gd name="connsiteY121" fmla="*/ 2491396 h 2676273"/>
                <a:gd name="connsiteX122" fmla="*/ 1080532 w 2678023"/>
                <a:gd name="connsiteY122" fmla="*/ 2454245 h 2676273"/>
                <a:gd name="connsiteX123" fmla="*/ 1005199 w 2678023"/>
                <a:gd name="connsiteY123" fmla="*/ 2435154 h 2676273"/>
                <a:gd name="connsiteX124" fmla="*/ 969080 w 2678023"/>
                <a:gd name="connsiteY124" fmla="*/ 2454245 h 2676273"/>
                <a:gd name="connsiteX125" fmla="*/ 900456 w 2678023"/>
                <a:gd name="connsiteY125" fmla="*/ 2564149 h 2676273"/>
                <a:gd name="connsiteX126" fmla="*/ 836474 w 2678023"/>
                <a:gd name="connsiteY126" fmla="*/ 2587368 h 2676273"/>
                <a:gd name="connsiteX127" fmla="*/ 831830 w 2678023"/>
                <a:gd name="connsiteY127" fmla="*/ 2585820 h 2676273"/>
                <a:gd name="connsiteX128" fmla="*/ 785392 w 2678023"/>
                <a:gd name="connsiteY128" fmla="*/ 2504811 h 2676273"/>
                <a:gd name="connsiteX129" fmla="*/ 811707 w 2678023"/>
                <a:gd name="connsiteY129" fmla="*/ 2390780 h 2676273"/>
                <a:gd name="connsiteX130" fmla="*/ 794680 w 2678023"/>
                <a:gd name="connsiteY130" fmla="*/ 2344342 h 2676273"/>
                <a:gd name="connsiteX131" fmla="*/ 739470 w 2678023"/>
                <a:gd name="connsiteY131" fmla="*/ 2312352 h 2676273"/>
                <a:gd name="connsiteX132" fmla="*/ 689421 w 2678023"/>
                <a:gd name="connsiteY132" fmla="*/ 2321639 h 2676273"/>
                <a:gd name="connsiteX133" fmla="*/ 596029 w 2678023"/>
                <a:gd name="connsiteY133" fmla="*/ 2408839 h 2676273"/>
                <a:gd name="connsiteX134" fmla="*/ 530500 w 2678023"/>
                <a:gd name="connsiteY134" fmla="*/ 2415031 h 2676273"/>
                <a:gd name="connsiteX135" fmla="*/ 521212 w 2678023"/>
                <a:gd name="connsiteY135" fmla="*/ 2408839 h 2676273"/>
                <a:gd name="connsiteX136" fmla="*/ 500573 w 2678023"/>
                <a:gd name="connsiteY136" fmla="*/ 2322671 h 2676273"/>
                <a:gd name="connsiteX137" fmla="*/ 556298 w 2678023"/>
                <a:gd name="connsiteY137" fmla="*/ 2217928 h 2676273"/>
                <a:gd name="connsiteX138" fmla="*/ 552171 w 2678023"/>
                <a:gd name="connsiteY138" fmla="*/ 2168910 h 2676273"/>
                <a:gd name="connsiteX139" fmla="*/ 505733 w 2678023"/>
                <a:gd name="connsiteY139" fmla="*/ 2122988 h 2676273"/>
                <a:gd name="connsiteX140" fmla="*/ 457747 w 2678023"/>
                <a:gd name="connsiteY140" fmla="*/ 2119376 h 2676273"/>
                <a:gd name="connsiteX141" fmla="*/ 341652 w 2678023"/>
                <a:gd name="connsiteY141" fmla="*/ 2180778 h 2676273"/>
                <a:gd name="connsiteX142" fmla="*/ 278187 w 2678023"/>
                <a:gd name="connsiteY142" fmla="*/ 2168910 h 2676273"/>
                <a:gd name="connsiteX143" fmla="*/ 274059 w 2678023"/>
                <a:gd name="connsiteY143" fmla="*/ 2164266 h 2676273"/>
                <a:gd name="connsiteX144" fmla="*/ 276639 w 2678023"/>
                <a:gd name="connsiteY144" fmla="*/ 2069326 h 2676273"/>
                <a:gd name="connsiteX145" fmla="*/ 354551 w 2678023"/>
                <a:gd name="connsiteY145" fmla="*/ 1986254 h 2676273"/>
                <a:gd name="connsiteX146" fmla="*/ 363839 w 2678023"/>
                <a:gd name="connsiteY146" fmla="*/ 1940848 h 2676273"/>
                <a:gd name="connsiteX147" fmla="*/ 328237 w 2678023"/>
                <a:gd name="connsiteY147" fmla="*/ 1878931 h 2676273"/>
                <a:gd name="connsiteX148" fmla="*/ 283347 w 2678023"/>
                <a:gd name="connsiteY148" fmla="*/ 1866031 h 2676273"/>
                <a:gd name="connsiteX149" fmla="*/ 170864 w 2678023"/>
                <a:gd name="connsiteY149" fmla="*/ 1891830 h 2676273"/>
                <a:gd name="connsiteX150" fmla="*/ 155900 w 2678023"/>
                <a:gd name="connsiteY150" fmla="*/ 1895442 h 2676273"/>
                <a:gd name="connsiteX151" fmla="*/ 100175 w 2678023"/>
                <a:gd name="connsiteY151" fmla="*/ 1868095 h 2676273"/>
                <a:gd name="connsiteX152" fmla="*/ 87275 w 2678023"/>
                <a:gd name="connsiteY152" fmla="*/ 1838169 h 2676273"/>
                <a:gd name="connsiteX153" fmla="*/ 107915 w 2678023"/>
                <a:gd name="connsiteY153" fmla="*/ 1779863 h 2676273"/>
                <a:gd name="connsiteX154" fmla="*/ 213690 w 2678023"/>
                <a:gd name="connsiteY154" fmla="*/ 1713818 h 2676273"/>
                <a:gd name="connsiteX155" fmla="*/ 238972 w 2678023"/>
                <a:gd name="connsiteY155" fmla="*/ 1654481 h 2676273"/>
                <a:gd name="connsiteX156" fmla="*/ 222977 w 2678023"/>
                <a:gd name="connsiteY156" fmla="*/ 1600819 h 2676273"/>
                <a:gd name="connsiteX157" fmla="*/ 184279 w 2678023"/>
                <a:gd name="connsiteY157" fmla="*/ 1575020 h 2676273"/>
                <a:gd name="connsiteX158" fmla="*/ 59413 w 2678023"/>
                <a:gd name="connsiteY158" fmla="*/ 1571408 h 2676273"/>
                <a:gd name="connsiteX159" fmla="*/ 3687 w 2678023"/>
                <a:gd name="connsiteY159" fmla="*/ 1524454 h 2676273"/>
                <a:gd name="connsiteX160" fmla="*/ 1623 w 2678023"/>
                <a:gd name="connsiteY160" fmla="*/ 1513619 h 2676273"/>
                <a:gd name="connsiteX161" fmla="*/ 48577 w 2678023"/>
                <a:gd name="connsiteY161" fmla="*/ 1442414 h 2676273"/>
                <a:gd name="connsiteX162" fmla="*/ 160544 w 2678023"/>
                <a:gd name="connsiteY162" fmla="*/ 1408359 h 2676273"/>
                <a:gd name="connsiteX163" fmla="*/ 194083 w 2678023"/>
                <a:gd name="connsiteY163" fmla="*/ 1370693 h 2676273"/>
                <a:gd name="connsiteX164" fmla="*/ 192534 w 2678023"/>
                <a:gd name="connsiteY164" fmla="*/ 1298972 h 2676273"/>
                <a:gd name="connsiteX165" fmla="*/ 166220 w 2678023"/>
                <a:gd name="connsiteY165" fmla="*/ 1269561 h 2676273"/>
                <a:gd name="connsiteX166" fmla="*/ 47029 w 2678023"/>
                <a:gd name="connsiteY166" fmla="*/ 1232927 h 2676273"/>
                <a:gd name="connsiteX167" fmla="*/ 1623 w 2678023"/>
                <a:gd name="connsiteY167" fmla="*/ 1166882 h 2676273"/>
                <a:gd name="connsiteX168" fmla="*/ 6267 w 2678023"/>
                <a:gd name="connsiteY168" fmla="*/ 1139535 h 2676273"/>
                <a:gd name="connsiteX169" fmla="*/ 49093 w 2678023"/>
                <a:gd name="connsiteY169" fmla="*/ 1105481 h 2676273"/>
                <a:gd name="connsiteX170" fmla="*/ 164672 w 2678023"/>
                <a:gd name="connsiteY170" fmla="*/ 1101869 h 2676273"/>
                <a:gd name="connsiteX171" fmla="*/ 181699 w 2678023"/>
                <a:gd name="connsiteY171" fmla="*/ 1101353 h 2676273"/>
                <a:gd name="connsiteX172" fmla="*/ 227621 w 2678023"/>
                <a:gd name="connsiteY172" fmla="*/ 1065234 h 2676273"/>
                <a:gd name="connsiteX173" fmla="*/ 241036 w 2678023"/>
                <a:gd name="connsiteY173" fmla="*/ 1014153 h 2676273"/>
                <a:gd name="connsiteX174" fmla="*/ 219366 w 2678023"/>
                <a:gd name="connsiteY174" fmla="*/ 965651 h 2676273"/>
                <a:gd name="connsiteX175" fmla="*/ 113590 w 2678023"/>
                <a:gd name="connsiteY175" fmla="*/ 899605 h 2676273"/>
                <a:gd name="connsiteX176" fmla="*/ 89855 w 2678023"/>
                <a:gd name="connsiteY176" fmla="*/ 832012 h 2676273"/>
                <a:gd name="connsiteX177" fmla="*/ 104818 w 2678023"/>
                <a:gd name="connsiteY177" fmla="*/ 799505 h 2676273"/>
                <a:gd name="connsiteX178" fmla="*/ 151256 w 2678023"/>
                <a:gd name="connsiteY178" fmla="*/ 779898 h 2676273"/>
                <a:gd name="connsiteX179" fmla="*/ 283347 w 2678023"/>
                <a:gd name="connsiteY179" fmla="*/ 810341 h 2676273"/>
                <a:gd name="connsiteX180" fmla="*/ 331332 w 2678023"/>
                <a:gd name="connsiteY180" fmla="*/ 794345 h 2676273"/>
                <a:gd name="connsiteX181" fmla="*/ 363839 w 2678023"/>
                <a:gd name="connsiteY181" fmla="*/ 737588 h 2676273"/>
                <a:gd name="connsiteX182" fmla="*/ 354551 w 2678023"/>
                <a:gd name="connsiteY182" fmla="*/ 689086 h 2676273"/>
                <a:gd name="connsiteX183" fmla="*/ 266835 w 2678023"/>
                <a:gd name="connsiteY183" fmla="*/ 595694 h 2676273"/>
                <a:gd name="connsiteX184" fmla="*/ 261675 w 2678023"/>
                <a:gd name="connsiteY184" fmla="*/ 529133 h 2676273"/>
                <a:gd name="connsiteX185" fmla="*/ 270447 w 2678023"/>
                <a:gd name="connsiteY185" fmla="*/ 516233 h 2676273"/>
                <a:gd name="connsiteX186" fmla="*/ 349907 w 2678023"/>
                <a:gd name="connsiteY186" fmla="*/ 498690 h 2676273"/>
                <a:gd name="connsiteX187" fmla="*/ 457231 w 2678023"/>
                <a:gd name="connsiteY187" fmla="*/ 555964 h 2676273"/>
                <a:gd name="connsiteX188" fmla="*/ 507797 w 2678023"/>
                <a:gd name="connsiteY188" fmla="*/ 551320 h 2676273"/>
                <a:gd name="connsiteX189" fmla="*/ 551139 w 2678023"/>
                <a:gd name="connsiteY189" fmla="*/ 508494 h 2676273"/>
                <a:gd name="connsiteX190" fmla="*/ 556815 w 2678023"/>
                <a:gd name="connsiteY190" fmla="*/ 456896 h 2676273"/>
                <a:gd name="connsiteX191" fmla="*/ 494381 w 2678023"/>
                <a:gd name="connsiteY191" fmla="*/ 339769 h 2676273"/>
                <a:gd name="connsiteX192" fmla="*/ 505217 w 2678023"/>
                <a:gd name="connsiteY192" fmla="*/ 280432 h 2676273"/>
                <a:gd name="connsiteX193" fmla="*/ 537723 w 2678023"/>
                <a:gd name="connsiteY193" fmla="*/ 256181 h 2676273"/>
                <a:gd name="connsiteX194" fmla="*/ 590353 w 2678023"/>
                <a:gd name="connsiteY194" fmla="*/ 261857 h 2676273"/>
                <a:gd name="connsiteX195" fmla="*/ 679617 w 2678023"/>
                <a:gd name="connsiteY195" fmla="*/ 344929 h 2676273"/>
                <a:gd name="connsiteX196" fmla="*/ 754950 w 2678023"/>
                <a:gd name="connsiteY196" fmla="*/ 355765 h 2676273"/>
                <a:gd name="connsiteX197" fmla="*/ 797260 w 2678023"/>
                <a:gd name="connsiteY197" fmla="*/ 329450 h 2676273"/>
                <a:gd name="connsiteX198" fmla="*/ 811707 w 2678023"/>
                <a:gd name="connsiteY198" fmla="*/ 285076 h 2676273"/>
                <a:gd name="connsiteX199" fmla="*/ 781781 w 2678023"/>
                <a:gd name="connsiteY199" fmla="*/ 156081 h 2676273"/>
                <a:gd name="connsiteX200" fmla="*/ 807064 w 2678023"/>
                <a:gd name="connsiteY200" fmla="*/ 100872 h 2676273"/>
                <a:gd name="connsiteX201" fmla="*/ 841634 w 2678023"/>
                <a:gd name="connsiteY201" fmla="*/ 86424 h 2676273"/>
                <a:gd name="connsiteX202" fmla="*/ 896328 w 2678023"/>
                <a:gd name="connsiteY202" fmla="*/ 106031 h 2676273"/>
                <a:gd name="connsiteX203" fmla="*/ 965469 w 2678023"/>
                <a:gd name="connsiteY203" fmla="*/ 217483 h 2676273"/>
                <a:gd name="connsiteX204" fmla="*/ 1013455 w 2678023"/>
                <a:gd name="connsiteY204" fmla="*/ 240702 h 2676273"/>
                <a:gd name="connsiteX205" fmla="*/ 1077952 w 2678023"/>
                <a:gd name="connsiteY205" fmla="*/ 222642 h 2676273"/>
                <a:gd name="connsiteX206" fmla="*/ 1101687 w 2678023"/>
                <a:gd name="connsiteY206" fmla="*/ 188072 h 2676273"/>
                <a:gd name="connsiteX207" fmla="*/ 1106847 w 2678023"/>
                <a:gd name="connsiteY207" fmla="*/ 53918 h 2676273"/>
                <a:gd name="connsiteX208" fmla="*/ 1145029 w 2678023"/>
                <a:gd name="connsiteY208" fmla="*/ 4900 h 2676273"/>
                <a:gd name="connsiteX209" fmla="*/ 1158960 w 2678023"/>
                <a:gd name="connsiteY209" fmla="*/ 1804 h 2676273"/>
                <a:gd name="connsiteX210" fmla="*/ 1190637 w 2678023"/>
                <a:gd name="connsiteY210" fmla="*/ 143 h 2676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2678023" h="2676273">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chemeClr val="bg1"/>
            </a:solidFill>
            <a:ln w="5155" cap="flat">
              <a:noFill/>
              <a:prstDash val="solid"/>
              <a:miter/>
            </a:ln>
          </p:spPr>
          <p:txBody>
            <a:bodyPr wrap="square" rtlCol="0" anchor="ctr">
              <a:noAutofit/>
            </a:bodyPr>
            <a:lstStyle/>
            <a:p>
              <a:endParaRPr lang="en-US" sz="2700"/>
            </a:p>
          </p:txBody>
        </p:sp>
      </p:grpSp>
      <p:grpSp>
        <p:nvGrpSpPr>
          <p:cNvPr id="21" name="Group 20">
            <a:extLst>
              <a:ext uri="{FF2B5EF4-FFF2-40B4-BE49-F238E27FC236}">
                <a16:creationId xmlns:a16="http://schemas.microsoft.com/office/drawing/2014/main" id="{5AE8B2EC-ABB6-4E39-A97A-DB1C9BE18B3C}"/>
              </a:ext>
            </a:extLst>
          </p:cNvPr>
          <p:cNvGrpSpPr/>
          <p:nvPr/>
        </p:nvGrpSpPr>
        <p:grpSpPr>
          <a:xfrm>
            <a:off x="1488072" y="6980381"/>
            <a:ext cx="1947255" cy="1947255"/>
            <a:chOff x="1089413" y="2131797"/>
            <a:chExt cx="2968238" cy="2968238"/>
          </a:xfrm>
        </p:grpSpPr>
        <p:sp>
          <p:nvSpPr>
            <p:cNvPr id="22" name="Freeform: Shape 21">
              <a:extLst>
                <a:ext uri="{FF2B5EF4-FFF2-40B4-BE49-F238E27FC236}">
                  <a16:creationId xmlns:a16="http://schemas.microsoft.com/office/drawing/2014/main" id="{14D426F1-D942-42C7-A1F1-A731EEEC0994}"/>
                </a:ext>
              </a:extLst>
            </p:cNvPr>
            <p:cNvSpPr/>
            <p:nvPr/>
          </p:nvSpPr>
          <p:spPr>
            <a:xfrm>
              <a:off x="1089413" y="2131797"/>
              <a:ext cx="2968238" cy="2968238"/>
            </a:xfrm>
            <a:custGeom>
              <a:avLst/>
              <a:gdLst>
                <a:gd name="connsiteX0" fmla="*/ 1484119 w 2968238"/>
                <a:gd name="connsiteY0" fmla="*/ 1312669 h 2968238"/>
                <a:gd name="connsiteX1" fmla="*/ 1312669 w 2968238"/>
                <a:gd name="connsiteY1" fmla="*/ 1484119 h 2968238"/>
                <a:gd name="connsiteX2" fmla="*/ 1484119 w 2968238"/>
                <a:gd name="connsiteY2" fmla="*/ 1655569 h 2968238"/>
                <a:gd name="connsiteX3" fmla="*/ 1655569 w 2968238"/>
                <a:gd name="connsiteY3" fmla="*/ 1484119 h 2968238"/>
                <a:gd name="connsiteX4" fmla="*/ 1484119 w 2968238"/>
                <a:gd name="connsiteY4" fmla="*/ 1312669 h 2968238"/>
                <a:gd name="connsiteX5" fmla="*/ 1484119 w 2968238"/>
                <a:gd name="connsiteY5" fmla="*/ 0 h 2968238"/>
                <a:gd name="connsiteX6" fmla="*/ 2968238 w 2968238"/>
                <a:gd name="connsiteY6" fmla="*/ 1484119 h 2968238"/>
                <a:gd name="connsiteX7" fmla="*/ 1484119 w 2968238"/>
                <a:gd name="connsiteY7" fmla="*/ 2968238 h 2968238"/>
                <a:gd name="connsiteX8" fmla="*/ 0 w 2968238"/>
                <a:gd name="connsiteY8" fmla="*/ 1484119 h 2968238"/>
                <a:gd name="connsiteX9" fmla="*/ 1484119 w 2968238"/>
                <a:gd name="connsiteY9" fmla="*/ 0 h 2968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8238" h="2968238">
                  <a:moveTo>
                    <a:pt x="1484119" y="1312669"/>
                  </a:moveTo>
                  <a:cubicBezTo>
                    <a:pt x="1389430" y="1312669"/>
                    <a:pt x="1312669" y="1389430"/>
                    <a:pt x="1312669" y="1484119"/>
                  </a:cubicBezTo>
                  <a:cubicBezTo>
                    <a:pt x="1312669" y="1578808"/>
                    <a:pt x="1389430" y="1655569"/>
                    <a:pt x="1484119" y="1655569"/>
                  </a:cubicBezTo>
                  <a:cubicBezTo>
                    <a:pt x="1578808" y="1655569"/>
                    <a:pt x="1655569" y="1578808"/>
                    <a:pt x="1655569" y="1484119"/>
                  </a:cubicBezTo>
                  <a:cubicBezTo>
                    <a:pt x="1655569" y="1389430"/>
                    <a:pt x="1578808" y="1312669"/>
                    <a:pt x="1484119" y="1312669"/>
                  </a:cubicBezTo>
                  <a:close/>
                  <a:moveTo>
                    <a:pt x="1484119" y="0"/>
                  </a:moveTo>
                  <a:cubicBezTo>
                    <a:pt x="2303775" y="0"/>
                    <a:pt x="2968238" y="664463"/>
                    <a:pt x="2968238" y="1484119"/>
                  </a:cubicBezTo>
                  <a:cubicBezTo>
                    <a:pt x="2968238" y="2303775"/>
                    <a:pt x="2303775" y="2968238"/>
                    <a:pt x="1484119" y="2968238"/>
                  </a:cubicBezTo>
                  <a:cubicBezTo>
                    <a:pt x="664463" y="2968238"/>
                    <a:pt x="0" y="2303775"/>
                    <a:pt x="0" y="1484119"/>
                  </a:cubicBezTo>
                  <a:cubicBezTo>
                    <a:pt x="0" y="664463"/>
                    <a:pt x="664463" y="0"/>
                    <a:pt x="148411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3" name="Freeform: Shape 22">
              <a:extLst>
                <a:ext uri="{FF2B5EF4-FFF2-40B4-BE49-F238E27FC236}">
                  <a16:creationId xmlns:a16="http://schemas.microsoft.com/office/drawing/2014/main" id="{B0F6E5CC-A1DC-46A1-BEC9-DA240DCBE84D}"/>
                </a:ext>
              </a:extLst>
            </p:cNvPr>
            <p:cNvSpPr/>
            <p:nvPr/>
          </p:nvSpPr>
          <p:spPr>
            <a:xfrm>
              <a:off x="1234570" y="2279534"/>
              <a:ext cx="2678023" cy="2676273"/>
            </a:xfrm>
            <a:custGeom>
              <a:avLst/>
              <a:gdLst>
                <a:gd name="connsiteX0" fmla="*/ 1338961 w 2678023"/>
                <a:gd name="connsiteY0" fmla="*/ 855269 h 2676273"/>
                <a:gd name="connsiteX1" fmla="*/ 857849 w 2678023"/>
                <a:gd name="connsiteY1" fmla="*/ 1336381 h 2676273"/>
                <a:gd name="connsiteX2" fmla="*/ 1338961 w 2678023"/>
                <a:gd name="connsiteY2" fmla="*/ 1817493 h 2676273"/>
                <a:gd name="connsiteX3" fmla="*/ 1820073 w 2678023"/>
                <a:gd name="connsiteY3" fmla="*/ 1336381 h 2676273"/>
                <a:gd name="connsiteX4" fmla="*/ 1338961 w 2678023"/>
                <a:gd name="connsiteY4" fmla="*/ 855269 h 2676273"/>
                <a:gd name="connsiteX5" fmla="*/ 1338961 w 2678023"/>
                <a:gd name="connsiteY5" fmla="*/ 545806 h 2676273"/>
                <a:gd name="connsiteX6" fmla="*/ 2129536 w 2678023"/>
                <a:gd name="connsiteY6" fmla="*/ 1336381 h 2676273"/>
                <a:gd name="connsiteX7" fmla="*/ 1338961 w 2678023"/>
                <a:gd name="connsiteY7" fmla="*/ 2126956 h 2676273"/>
                <a:gd name="connsiteX8" fmla="*/ 548386 w 2678023"/>
                <a:gd name="connsiteY8" fmla="*/ 1336381 h 2676273"/>
                <a:gd name="connsiteX9" fmla="*/ 1338961 w 2678023"/>
                <a:gd name="connsiteY9" fmla="*/ 545806 h 2676273"/>
                <a:gd name="connsiteX10" fmla="*/ 1340068 w 2678023"/>
                <a:gd name="connsiteY10" fmla="*/ 359376 h 2676273"/>
                <a:gd name="connsiteX11" fmla="*/ 361775 w 2678023"/>
                <a:gd name="connsiteY11" fmla="*/ 1331995 h 2676273"/>
                <a:gd name="connsiteX12" fmla="*/ 1338521 w 2678023"/>
                <a:gd name="connsiteY12" fmla="*/ 2312868 h 2676273"/>
                <a:gd name="connsiteX13" fmla="*/ 2316814 w 2678023"/>
                <a:gd name="connsiteY13" fmla="*/ 1335606 h 2676273"/>
                <a:gd name="connsiteX14" fmla="*/ 1340068 w 2678023"/>
                <a:gd name="connsiteY14" fmla="*/ 359376 h 2676273"/>
                <a:gd name="connsiteX15" fmla="*/ 1190637 w 2678023"/>
                <a:gd name="connsiteY15" fmla="*/ 143 h 2676273"/>
                <a:gd name="connsiteX16" fmla="*/ 1235841 w 2678023"/>
                <a:gd name="connsiteY16" fmla="*/ 48758 h 2676273"/>
                <a:gd name="connsiteX17" fmla="*/ 1269895 w 2678023"/>
                <a:gd name="connsiteY17" fmla="*/ 162273 h 2676273"/>
                <a:gd name="connsiteX18" fmla="*/ 1303434 w 2678023"/>
                <a:gd name="connsiteY18" fmla="*/ 192716 h 2676273"/>
                <a:gd name="connsiteX19" fmla="*/ 1376702 w 2678023"/>
                <a:gd name="connsiteY19" fmla="*/ 192716 h 2676273"/>
                <a:gd name="connsiteX20" fmla="*/ 1409209 w 2678023"/>
                <a:gd name="connsiteY20" fmla="*/ 163305 h 2676273"/>
                <a:gd name="connsiteX21" fmla="*/ 1447392 w 2678023"/>
                <a:gd name="connsiteY21" fmla="*/ 37922 h 2676273"/>
                <a:gd name="connsiteX22" fmla="*/ 1499505 w 2678023"/>
                <a:gd name="connsiteY22" fmla="*/ 256 h 2676273"/>
                <a:gd name="connsiteX23" fmla="*/ 1513436 w 2678023"/>
                <a:gd name="connsiteY23" fmla="*/ 772 h 2676273"/>
                <a:gd name="connsiteX24" fmla="*/ 1573290 w 2678023"/>
                <a:gd name="connsiteY24" fmla="*/ 65269 h 2676273"/>
                <a:gd name="connsiteX25" fmla="*/ 1576902 w 2678023"/>
                <a:gd name="connsiteY25" fmla="*/ 185492 h 2676273"/>
                <a:gd name="connsiteX26" fmla="*/ 1598057 w 2678023"/>
                <a:gd name="connsiteY26" fmla="*/ 220578 h 2676273"/>
                <a:gd name="connsiteX27" fmla="*/ 1674422 w 2678023"/>
                <a:gd name="connsiteY27" fmla="*/ 240702 h 2676273"/>
                <a:gd name="connsiteX28" fmla="*/ 1710540 w 2678023"/>
                <a:gd name="connsiteY28" fmla="*/ 221610 h 2676273"/>
                <a:gd name="connsiteX29" fmla="*/ 1779165 w 2678023"/>
                <a:gd name="connsiteY29" fmla="*/ 111707 h 2676273"/>
                <a:gd name="connsiteX30" fmla="*/ 1845726 w 2678023"/>
                <a:gd name="connsiteY30" fmla="*/ 88488 h 2676273"/>
                <a:gd name="connsiteX31" fmla="*/ 1857594 w 2678023"/>
                <a:gd name="connsiteY31" fmla="*/ 92616 h 2676273"/>
                <a:gd name="connsiteX32" fmla="*/ 1895260 w 2678023"/>
                <a:gd name="connsiteY32" fmla="*/ 166401 h 2676273"/>
                <a:gd name="connsiteX33" fmla="*/ 1868429 w 2678023"/>
                <a:gd name="connsiteY33" fmla="*/ 281980 h 2676273"/>
                <a:gd name="connsiteX34" fmla="*/ 1887004 w 2678023"/>
                <a:gd name="connsiteY34" fmla="*/ 332030 h 2676273"/>
                <a:gd name="connsiteX35" fmla="*/ 1946857 w 2678023"/>
                <a:gd name="connsiteY35" fmla="*/ 365052 h 2676273"/>
                <a:gd name="connsiteX36" fmla="*/ 1986588 w 2678023"/>
                <a:gd name="connsiteY36" fmla="*/ 355765 h 2676273"/>
                <a:gd name="connsiteX37" fmla="*/ 2081528 w 2678023"/>
                <a:gd name="connsiteY37" fmla="*/ 267532 h 2676273"/>
                <a:gd name="connsiteX38" fmla="*/ 2151701 w 2678023"/>
                <a:gd name="connsiteY38" fmla="*/ 261857 h 2676273"/>
                <a:gd name="connsiteX39" fmla="*/ 2155312 w 2678023"/>
                <a:gd name="connsiteY39" fmla="*/ 264437 h 2676273"/>
                <a:gd name="connsiteX40" fmla="*/ 2177500 w 2678023"/>
                <a:gd name="connsiteY40" fmla="*/ 353701 h 2676273"/>
                <a:gd name="connsiteX41" fmla="*/ 2122290 w 2678023"/>
                <a:gd name="connsiteY41" fmla="*/ 456896 h 2676273"/>
                <a:gd name="connsiteX42" fmla="*/ 2126934 w 2678023"/>
                <a:gd name="connsiteY42" fmla="*/ 505914 h 2676273"/>
                <a:gd name="connsiteX43" fmla="*/ 2173372 w 2678023"/>
                <a:gd name="connsiteY43" fmla="*/ 551836 h 2676273"/>
                <a:gd name="connsiteX44" fmla="*/ 2219810 w 2678023"/>
                <a:gd name="connsiteY44" fmla="*/ 555964 h 2676273"/>
                <a:gd name="connsiteX45" fmla="*/ 2336937 w 2678023"/>
                <a:gd name="connsiteY45" fmla="*/ 494046 h 2676273"/>
                <a:gd name="connsiteX46" fmla="*/ 2400917 w 2678023"/>
                <a:gd name="connsiteY46" fmla="*/ 507462 h 2676273"/>
                <a:gd name="connsiteX47" fmla="*/ 2420525 w 2678023"/>
                <a:gd name="connsiteY47" fmla="*/ 533777 h 2676273"/>
                <a:gd name="connsiteX48" fmla="*/ 2415365 w 2678023"/>
                <a:gd name="connsiteY48" fmla="*/ 591566 h 2676273"/>
                <a:gd name="connsiteX49" fmla="*/ 2321973 w 2678023"/>
                <a:gd name="connsiteY49" fmla="*/ 692182 h 2676273"/>
                <a:gd name="connsiteX50" fmla="*/ 2313718 w 2678023"/>
                <a:gd name="connsiteY50" fmla="*/ 733460 h 2676273"/>
                <a:gd name="connsiteX51" fmla="*/ 2349320 w 2678023"/>
                <a:gd name="connsiteY51" fmla="*/ 795377 h 2676273"/>
                <a:gd name="connsiteX52" fmla="*/ 2394726 w 2678023"/>
                <a:gd name="connsiteY52" fmla="*/ 810341 h 2676273"/>
                <a:gd name="connsiteX53" fmla="*/ 2526816 w 2678023"/>
                <a:gd name="connsiteY53" fmla="*/ 780414 h 2676273"/>
                <a:gd name="connsiteX54" fmla="*/ 2575834 w 2678023"/>
                <a:gd name="connsiteY54" fmla="*/ 803117 h 2676273"/>
                <a:gd name="connsiteX55" fmla="*/ 2591313 w 2678023"/>
                <a:gd name="connsiteY55" fmla="*/ 838719 h 2676273"/>
                <a:gd name="connsiteX56" fmla="*/ 2570158 w 2678023"/>
                <a:gd name="connsiteY56" fmla="*/ 896509 h 2676273"/>
                <a:gd name="connsiteX57" fmla="*/ 2461287 w 2678023"/>
                <a:gd name="connsiteY57" fmla="*/ 964103 h 2676273"/>
                <a:gd name="connsiteX58" fmla="*/ 2438068 w 2678023"/>
                <a:gd name="connsiteY58" fmla="*/ 1014669 h 2676273"/>
                <a:gd name="connsiteX59" fmla="*/ 2454063 w 2678023"/>
                <a:gd name="connsiteY59" fmla="*/ 1073490 h 2676273"/>
                <a:gd name="connsiteX60" fmla="*/ 2492762 w 2678023"/>
                <a:gd name="connsiteY60" fmla="*/ 1100837 h 2676273"/>
                <a:gd name="connsiteX61" fmla="*/ 2628464 w 2678023"/>
                <a:gd name="connsiteY61" fmla="*/ 1105997 h 2676273"/>
                <a:gd name="connsiteX62" fmla="*/ 2672322 w 2678023"/>
                <a:gd name="connsiteY62" fmla="*/ 1140567 h 2676273"/>
                <a:gd name="connsiteX63" fmla="*/ 2677998 w 2678023"/>
                <a:gd name="connsiteY63" fmla="*/ 1182361 h 2676273"/>
                <a:gd name="connsiteX64" fmla="*/ 2644459 w 2678023"/>
                <a:gd name="connsiteY64" fmla="*/ 1229831 h 2676273"/>
                <a:gd name="connsiteX65" fmla="*/ 2522172 w 2678023"/>
                <a:gd name="connsiteY65" fmla="*/ 1267498 h 2676273"/>
                <a:gd name="connsiteX66" fmla="*/ 2483990 w 2678023"/>
                <a:gd name="connsiteY66" fmla="*/ 1315999 h 2676273"/>
                <a:gd name="connsiteX67" fmla="*/ 2486570 w 2678023"/>
                <a:gd name="connsiteY67" fmla="*/ 1379981 h 2676273"/>
                <a:gd name="connsiteX68" fmla="*/ 2512885 w 2678023"/>
                <a:gd name="connsiteY68" fmla="*/ 1407843 h 2676273"/>
                <a:gd name="connsiteX69" fmla="*/ 2641363 w 2678023"/>
                <a:gd name="connsiteY69" fmla="*/ 1447058 h 2676273"/>
                <a:gd name="connsiteX70" fmla="*/ 2677998 w 2678023"/>
                <a:gd name="connsiteY70" fmla="*/ 1498139 h 2676273"/>
                <a:gd name="connsiteX71" fmla="*/ 2677998 w 2678023"/>
                <a:gd name="connsiteY71" fmla="*/ 1507427 h 2676273"/>
                <a:gd name="connsiteX72" fmla="*/ 2611952 w 2678023"/>
                <a:gd name="connsiteY72" fmla="*/ 1572956 h 2676273"/>
                <a:gd name="connsiteX73" fmla="*/ 2490182 w 2678023"/>
                <a:gd name="connsiteY73" fmla="*/ 1576568 h 2676273"/>
                <a:gd name="connsiteX74" fmla="*/ 2457675 w 2678023"/>
                <a:gd name="connsiteY74" fmla="*/ 1596691 h 2676273"/>
                <a:gd name="connsiteX75" fmla="*/ 2437036 w 2678023"/>
                <a:gd name="connsiteY75" fmla="*/ 1673056 h 2676273"/>
                <a:gd name="connsiteX76" fmla="*/ 2457159 w 2678023"/>
                <a:gd name="connsiteY76" fmla="*/ 1710206 h 2676273"/>
                <a:gd name="connsiteX77" fmla="*/ 2564483 w 2678023"/>
                <a:gd name="connsiteY77" fmla="*/ 1777283 h 2676273"/>
                <a:gd name="connsiteX78" fmla="*/ 2588733 w 2678023"/>
                <a:gd name="connsiteY78" fmla="*/ 1845908 h 2676273"/>
                <a:gd name="connsiteX79" fmla="*/ 2571706 w 2678023"/>
                <a:gd name="connsiteY79" fmla="*/ 1880995 h 2676273"/>
                <a:gd name="connsiteX80" fmla="*/ 2538684 w 2678023"/>
                <a:gd name="connsiteY80" fmla="*/ 1897506 h 2676273"/>
                <a:gd name="connsiteX81" fmla="*/ 2456643 w 2678023"/>
                <a:gd name="connsiteY81" fmla="*/ 1879447 h 2676273"/>
                <a:gd name="connsiteX82" fmla="*/ 2389566 w 2678023"/>
                <a:gd name="connsiteY82" fmla="*/ 1863967 h 2676273"/>
                <a:gd name="connsiteX83" fmla="*/ 2354479 w 2678023"/>
                <a:gd name="connsiteY83" fmla="*/ 1874803 h 2676273"/>
                <a:gd name="connsiteX84" fmla="*/ 2312170 w 2678023"/>
                <a:gd name="connsiteY84" fmla="*/ 1950652 h 2676273"/>
                <a:gd name="connsiteX85" fmla="*/ 2322489 w 2678023"/>
                <a:gd name="connsiteY85" fmla="*/ 1983158 h 2676273"/>
                <a:gd name="connsiteX86" fmla="*/ 2412785 w 2678023"/>
                <a:gd name="connsiteY86" fmla="*/ 2080162 h 2676273"/>
                <a:gd name="connsiteX87" fmla="*/ 2418461 w 2678023"/>
                <a:gd name="connsiteY87" fmla="*/ 2146723 h 2676273"/>
                <a:gd name="connsiteX88" fmla="*/ 2414849 w 2678023"/>
                <a:gd name="connsiteY88" fmla="*/ 2151883 h 2676273"/>
                <a:gd name="connsiteX89" fmla="*/ 2324037 w 2678023"/>
                <a:gd name="connsiteY89" fmla="*/ 2174586 h 2676273"/>
                <a:gd name="connsiteX90" fmla="*/ 2219294 w 2678023"/>
                <a:gd name="connsiteY90" fmla="*/ 2118860 h 2676273"/>
                <a:gd name="connsiteX91" fmla="*/ 2178531 w 2678023"/>
                <a:gd name="connsiteY91" fmla="*/ 2120408 h 2676273"/>
                <a:gd name="connsiteX92" fmla="*/ 2125386 w 2678023"/>
                <a:gd name="connsiteY92" fmla="*/ 2172522 h 2676273"/>
                <a:gd name="connsiteX93" fmla="*/ 2122806 w 2678023"/>
                <a:gd name="connsiteY93" fmla="*/ 2217412 h 2676273"/>
                <a:gd name="connsiteX94" fmla="*/ 2184723 w 2678023"/>
                <a:gd name="connsiteY94" fmla="*/ 2334539 h 2676273"/>
                <a:gd name="connsiteX95" fmla="*/ 2174404 w 2678023"/>
                <a:gd name="connsiteY95" fmla="*/ 2395424 h 2676273"/>
                <a:gd name="connsiteX96" fmla="*/ 2164084 w 2678023"/>
                <a:gd name="connsiteY96" fmla="*/ 2404712 h 2676273"/>
                <a:gd name="connsiteX97" fmla="*/ 2075336 w 2678023"/>
                <a:gd name="connsiteY97" fmla="*/ 2401616 h 2676273"/>
                <a:gd name="connsiteX98" fmla="*/ 1988652 w 2678023"/>
                <a:gd name="connsiteY98" fmla="*/ 2320607 h 2676273"/>
                <a:gd name="connsiteX99" fmla="*/ 1944277 w 2678023"/>
                <a:gd name="connsiteY99" fmla="*/ 2311836 h 2676273"/>
                <a:gd name="connsiteX100" fmla="*/ 1883392 w 2678023"/>
                <a:gd name="connsiteY100" fmla="*/ 2346406 h 2676273"/>
                <a:gd name="connsiteX101" fmla="*/ 1868429 w 2678023"/>
                <a:gd name="connsiteY101" fmla="*/ 2391812 h 2676273"/>
                <a:gd name="connsiteX102" fmla="*/ 1899388 w 2678023"/>
                <a:gd name="connsiteY102" fmla="*/ 2526998 h 2676273"/>
                <a:gd name="connsiteX103" fmla="*/ 1879264 w 2678023"/>
                <a:gd name="connsiteY103" fmla="*/ 2571888 h 2676273"/>
                <a:gd name="connsiteX104" fmla="*/ 1841082 w 2678023"/>
                <a:gd name="connsiteY104" fmla="*/ 2588916 h 2676273"/>
                <a:gd name="connsiteX105" fmla="*/ 1782777 w 2678023"/>
                <a:gd name="connsiteY105" fmla="*/ 2568277 h 2676273"/>
                <a:gd name="connsiteX106" fmla="*/ 1715184 w 2678023"/>
                <a:gd name="connsiteY106" fmla="*/ 2459405 h 2676273"/>
                <a:gd name="connsiteX107" fmla="*/ 1664618 w 2678023"/>
                <a:gd name="connsiteY107" fmla="*/ 2435670 h 2676273"/>
                <a:gd name="connsiteX108" fmla="*/ 1610440 w 2678023"/>
                <a:gd name="connsiteY108" fmla="*/ 2450118 h 2676273"/>
                <a:gd name="connsiteX109" fmla="*/ 1577418 w 2678023"/>
                <a:gd name="connsiteY109" fmla="*/ 2495008 h 2676273"/>
                <a:gd name="connsiteX110" fmla="*/ 1573806 w 2678023"/>
                <a:gd name="connsiteY110" fmla="*/ 2616778 h 2676273"/>
                <a:gd name="connsiteX111" fmla="*/ 1526852 w 2678023"/>
                <a:gd name="connsiteY111" fmla="*/ 2672504 h 2676273"/>
                <a:gd name="connsiteX112" fmla="*/ 1497441 w 2678023"/>
                <a:gd name="connsiteY112" fmla="*/ 2676116 h 2676273"/>
                <a:gd name="connsiteX113" fmla="*/ 1449972 w 2678023"/>
                <a:gd name="connsiteY113" fmla="*/ 2644125 h 2676273"/>
                <a:gd name="connsiteX114" fmla="*/ 1410241 w 2678023"/>
                <a:gd name="connsiteY114" fmla="*/ 2514615 h 2676273"/>
                <a:gd name="connsiteX115" fmla="*/ 1373091 w 2678023"/>
                <a:gd name="connsiteY115" fmla="*/ 2482624 h 2676273"/>
                <a:gd name="connsiteX116" fmla="*/ 1304982 w 2678023"/>
                <a:gd name="connsiteY116" fmla="*/ 2483140 h 2676273"/>
                <a:gd name="connsiteX117" fmla="*/ 1271959 w 2678023"/>
                <a:gd name="connsiteY117" fmla="*/ 2511519 h 2676273"/>
                <a:gd name="connsiteX118" fmla="*/ 1234293 w 2678023"/>
                <a:gd name="connsiteY118" fmla="*/ 2633806 h 2676273"/>
                <a:gd name="connsiteX119" fmla="*/ 1170828 w 2678023"/>
                <a:gd name="connsiteY119" fmla="*/ 2674568 h 2676273"/>
                <a:gd name="connsiteX120" fmla="*/ 1106847 w 2678023"/>
                <a:gd name="connsiteY120" fmla="*/ 2602331 h 2676273"/>
                <a:gd name="connsiteX121" fmla="*/ 1103751 w 2678023"/>
                <a:gd name="connsiteY121" fmla="*/ 2491396 h 2676273"/>
                <a:gd name="connsiteX122" fmla="*/ 1080532 w 2678023"/>
                <a:gd name="connsiteY122" fmla="*/ 2454245 h 2676273"/>
                <a:gd name="connsiteX123" fmla="*/ 1005199 w 2678023"/>
                <a:gd name="connsiteY123" fmla="*/ 2435154 h 2676273"/>
                <a:gd name="connsiteX124" fmla="*/ 969080 w 2678023"/>
                <a:gd name="connsiteY124" fmla="*/ 2454245 h 2676273"/>
                <a:gd name="connsiteX125" fmla="*/ 900456 w 2678023"/>
                <a:gd name="connsiteY125" fmla="*/ 2564149 h 2676273"/>
                <a:gd name="connsiteX126" fmla="*/ 836474 w 2678023"/>
                <a:gd name="connsiteY126" fmla="*/ 2587368 h 2676273"/>
                <a:gd name="connsiteX127" fmla="*/ 831830 w 2678023"/>
                <a:gd name="connsiteY127" fmla="*/ 2585820 h 2676273"/>
                <a:gd name="connsiteX128" fmla="*/ 785392 w 2678023"/>
                <a:gd name="connsiteY128" fmla="*/ 2504811 h 2676273"/>
                <a:gd name="connsiteX129" fmla="*/ 811707 w 2678023"/>
                <a:gd name="connsiteY129" fmla="*/ 2390780 h 2676273"/>
                <a:gd name="connsiteX130" fmla="*/ 794680 w 2678023"/>
                <a:gd name="connsiteY130" fmla="*/ 2344342 h 2676273"/>
                <a:gd name="connsiteX131" fmla="*/ 739470 w 2678023"/>
                <a:gd name="connsiteY131" fmla="*/ 2312352 h 2676273"/>
                <a:gd name="connsiteX132" fmla="*/ 689421 w 2678023"/>
                <a:gd name="connsiteY132" fmla="*/ 2321639 h 2676273"/>
                <a:gd name="connsiteX133" fmla="*/ 596029 w 2678023"/>
                <a:gd name="connsiteY133" fmla="*/ 2408839 h 2676273"/>
                <a:gd name="connsiteX134" fmla="*/ 530500 w 2678023"/>
                <a:gd name="connsiteY134" fmla="*/ 2415031 h 2676273"/>
                <a:gd name="connsiteX135" fmla="*/ 521212 w 2678023"/>
                <a:gd name="connsiteY135" fmla="*/ 2408839 h 2676273"/>
                <a:gd name="connsiteX136" fmla="*/ 500573 w 2678023"/>
                <a:gd name="connsiteY136" fmla="*/ 2322671 h 2676273"/>
                <a:gd name="connsiteX137" fmla="*/ 556298 w 2678023"/>
                <a:gd name="connsiteY137" fmla="*/ 2217928 h 2676273"/>
                <a:gd name="connsiteX138" fmla="*/ 552171 w 2678023"/>
                <a:gd name="connsiteY138" fmla="*/ 2168910 h 2676273"/>
                <a:gd name="connsiteX139" fmla="*/ 505733 w 2678023"/>
                <a:gd name="connsiteY139" fmla="*/ 2122988 h 2676273"/>
                <a:gd name="connsiteX140" fmla="*/ 457747 w 2678023"/>
                <a:gd name="connsiteY140" fmla="*/ 2119376 h 2676273"/>
                <a:gd name="connsiteX141" fmla="*/ 341652 w 2678023"/>
                <a:gd name="connsiteY141" fmla="*/ 2180778 h 2676273"/>
                <a:gd name="connsiteX142" fmla="*/ 278187 w 2678023"/>
                <a:gd name="connsiteY142" fmla="*/ 2168910 h 2676273"/>
                <a:gd name="connsiteX143" fmla="*/ 274059 w 2678023"/>
                <a:gd name="connsiteY143" fmla="*/ 2164266 h 2676273"/>
                <a:gd name="connsiteX144" fmla="*/ 276639 w 2678023"/>
                <a:gd name="connsiteY144" fmla="*/ 2069326 h 2676273"/>
                <a:gd name="connsiteX145" fmla="*/ 354551 w 2678023"/>
                <a:gd name="connsiteY145" fmla="*/ 1986254 h 2676273"/>
                <a:gd name="connsiteX146" fmla="*/ 363839 w 2678023"/>
                <a:gd name="connsiteY146" fmla="*/ 1940848 h 2676273"/>
                <a:gd name="connsiteX147" fmla="*/ 328237 w 2678023"/>
                <a:gd name="connsiteY147" fmla="*/ 1878931 h 2676273"/>
                <a:gd name="connsiteX148" fmla="*/ 283347 w 2678023"/>
                <a:gd name="connsiteY148" fmla="*/ 1866031 h 2676273"/>
                <a:gd name="connsiteX149" fmla="*/ 170864 w 2678023"/>
                <a:gd name="connsiteY149" fmla="*/ 1891830 h 2676273"/>
                <a:gd name="connsiteX150" fmla="*/ 155900 w 2678023"/>
                <a:gd name="connsiteY150" fmla="*/ 1895442 h 2676273"/>
                <a:gd name="connsiteX151" fmla="*/ 100175 w 2678023"/>
                <a:gd name="connsiteY151" fmla="*/ 1868095 h 2676273"/>
                <a:gd name="connsiteX152" fmla="*/ 87275 w 2678023"/>
                <a:gd name="connsiteY152" fmla="*/ 1838169 h 2676273"/>
                <a:gd name="connsiteX153" fmla="*/ 107915 w 2678023"/>
                <a:gd name="connsiteY153" fmla="*/ 1779863 h 2676273"/>
                <a:gd name="connsiteX154" fmla="*/ 213690 w 2678023"/>
                <a:gd name="connsiteY154" fmla="*/ 1713818 h 2676273"/>
                <a:gd name="connsiteX155" fmla="*/ 238972 w 2678023"/>
                <a:gd name="connsiteY155" fmla="*/ 1654481 h 2676273"/>
                <a:gd name="connsiteX156" fmla="*/ 222977 w 2678023"/>
                <a:gd name="connsiteY156" fmla="*/ 1600819 h 2676273"/>
                <a:gd name="connsiteX157" fmla="*/ 184279 w 2678023"/>
                <a:gd name="connsiteY157" fmla="*/ 1575020 h 2676273"/>
                <a:gd name="connsiteX158" fmla="*/ 59413 w 2678023"/>
                <a:gd name="connsiteY158" fmla="*/ 1571408 h 2676273"/>
                <a:gd name="connsiteX159" fmla="*/ 3687 w 2678023"/>
                <a:gd name="connsiteY159" fmla="*/ 1524454 h 2676273"/>
                <a:gd name="connsiteX160" fmla="*/ 1623 w 2678023"/>
                <a:gd name="connsiteY160" fmla="*/ 1513619 h 2676273"/>
                <a:gd name="connsiteX161" fmla="*/ 48577 w 2678023"/>
                <a:gd name="connsiteY161" fmla="*/ 1442414 h 2676273"/>
                <a:gd name="connsiteX162" fmla="*/ 160544 w 2678023"/>
                <a:gd name="connsiteY162" fmla="*/ 1408359 h 2676273"/>
                <a:gd name="connsiteX163" fmla="*/ 194083 w 2678023"/>
                <a:gd name="connsiteY163" fmla="*/ 1370693 h 2676273"/>
                <a:gd name="connsiteX164" fmla="*/ 192534 w 2678023"/>
                <a:gd name="connsiteY164" fmla="*/ 1298972 h 2676273"/>
                <a:gd name="connsiteX165" fmla="*/ 166220 w 2678023"/>
                <a:gd name="connsiteY165" fmla="*/ 1269561 h 2676273"/>
                <a:gd name="connsiteX166" fmla="*/ 47029 w 2678023"/>
                <a:gd name="connsiteY166" fmla="*/ 1232927 h 2676273"/>
                <a:gd name="connsiteX167" fmla="*/ 1623 w 2678023"/>
                <a:gd name="connsiteY167" fmla="*/ 1166882 h 2676273"/>
                <a:gd name="connsiteX168" fmla="*/ 6267 w 2678023"/>
                <a:gd name="connsiteY168" fmla="*/ 1139535 h 2676273"/>
                <a:gd name="connsiteX169" fmla="*/ 49093 w 2678023"/>
                <a:gd name="connsiteY169" fmla="*/ 1105481 h 2676273"/>
                <a:gd name="connsiteX170" fmla="*/ 164672 w 2678023"/>
                <a:gd name="connsiteY170" fmla="*/ 1101869 h 2676273"/>
                <a:gd name="connsiteX171" fmla="*/ 181699 w 2678023"/>
                <a:gd name="connsiteY171" fmla="*/ 1101353 h 2676273"/>
                <a:gd name="connsiteX172" fmla="*/ 227621 w 2678023"/>
                <a:gd name="connsiteY172" fmla="*/ 1065234 h 2676273"/>
                <a:gd name="connsiteX173" fmla="*/ 241036 w 2678023"/>
                <a:gd name="connsiteY173" fmla="*/ 1014153 h 2676273"/>
                <a:gd name="connsiteX174" fmla="*/ 219366 w 2678023"/>
                <a:gd name="connsiteY174" fmla="*/ 965651 h 2676273"/>
                <a:gd name="connsiteX175" fmla="*/ 113590 w 2678023"/>
                <a:gd name="connsiteY175" fmla="*/ 899605 h 2676273"/>
                <a:gd name="connsiteX176" fmla="*/ 89855 w 2678023"/>
                <a:gd name="connsiteY176" fmla="*/ 832012 h 2676273"/>
                <a:gd name="connsiteX177" fmla="*/ 104818 w 2678023"/>
                <a:gd name="connsiteY177" fmla="*/ 799505 h 2676273"/>
                <a:gd name="connsiteX178" fmla="*/ 151256 w 2678023"/>
                <a:gd name="connsiteY178" fmla="*/ 779898 h 2676273"/>
                <a:gd name="connsiteX179" fmla="*/ 283347 w 2678023"/>
                <a:gd name="connsiteY179" fmla="*/ 810341 h 2676273"/>
                <a:gd name="connsiteX180" fmla="*/ 331332 w 2678023"/>
                <a:gd name="connsiteY180" fmla="*/ 794345 h 2676273"/>
                <a:gd name="connsiteX181" fmla="*/ 363839 w 2678023"/>
                <a:gd name="connsiteY181" fmla="*/ 737588 h 2676273"/>
                <a:gd name="connsiteX182" fmla="*/ 354551 w 2678023"/>
                <a:gd name="connsiteY182" fmla="*/ 689086 h 2676273"/>
                <a:gd name="connsiteX183" fmla="*/ 266835 w 2678023"/>
                <a:gd name="connsiteY183" fmla="*/ 595694 h 2676273"/>
                <a:gd name="connsiteX184" fmla="*/ 261675 w 2678023"/>
                <a:gd name="connsiteY184" fmla="*/ 529133 h 2676273"/>
                <a:gd name="connsiteX185" fmla="*/ 270447 w 2678023"/>
                <a:gd name="connsiteY185" fmla="*/ 516233 h 2676273"/>
                <a:gd name="connsiteX186" fmla="*/ 349907 w 2678023"/>
                <a:gd name="connsiteY186" fmla="*/ 498690 h 2676273"/>
                <a:gd name="connsiteX187" fmla="*/ 457231 w 2678023"/>
                <a:gd name="connsiteY187" fmla="*/ 555964 h 2676273"/>
                <a:gd name="connsiteX188" fmla="*/ 507797 w 2678023"/>
                <a:gd name="connsiteY188" fmla="*/ 551320 h 2676273"/>
                <a:gd name="connsiteX189" fmla="*/ 551139 w 2678023"/>
                <a:gd name="connsiteY189" fmla="*/ 508494 h 2676273"/>
                <a:gd name="connsiteX190" fmla="*/ 556815 w 2678023"/>
                <a:gd name="connsiteY190" fmla="*/ 456896 h 2676273"/>
                <a:gd name="connsiteX191" fmla="*/ 494381 w 2678023"/>
                <a:gd name="connsiteY191" fmla="*/ 339769 h 2676273"/>
                <a:gd name="connsiteX192" fmla="*/ 505217 w 2678023"/>
                <a:gd name="connsiteY192" fmla="*/ 280432 h 2676273"/>
                <a:gd name="connsiteX193" fmla="*/ 537723 w 2678023"/>
                <a:gd name="connsiteY193" fmla="*/ 256181 h 2676273"/>
                <a:gd name="connsiteX194" fmla="*/ 590353 w 2678023"/>
                <a:gd name="connsiteY194" fmla="*/ 261857 h 2676273"/>
                <a:gd name="connsiteX195" fmla="*/ 679617 w 2678023"/>
                <a:gd name="connsiteY195" fmla="*/ 344929 h 2676273"/>
                <a:gd name="connsiteX196" fmla="*/ 754950 w 2678023"/>
                <a:gd name="connsiteY196" fmla="*/ 355765 h 2676273"/>
                <a:gd name="connsiteX197" fmla="*/ 797260 w 2678023"/>
                <a:gd name="connsiteY197" fmla="*/ 329450 h 2676273"/>
                <a:gd name="connsiteX198" fmla="*/ 811707 w 2678023"/>
                <a:gd name="connsiteY198" fmla="*/ 285076 h 2676273"/>
                <a:gd name="connsiteX199" fmla="*/ 781781 w 2678023"/>
                <a:gd name="connsiteY199" fmla="*/ 156081 h 2676273"/>
                <a:gd name="connsiteX200" fmla="*/ 807064 w 2678023"/>
                <a:gd name="connsiteY200" fmla="*/ 100872 h 2676273"/>
                <a:gd name="connsiteX201" fmla="*/ 841634 w 2678023"/>
                <a:gd name="connsiteY201" fmla="*/ 86424 h 2676273"/>
                <a:gd name="connsiteX202" fmla="*/ 896328 w 2678023"/>
                <a:gd name="connsiteY202" fmla="*/ 106031 h 2676273"/>
                <a:gd name="connsiteX203" fmla="*/ 965469 w 2678023"/>
                <a:gd name="connsiteY203" fmla="*/ 217483 h 2676273"/>
                <a:gd name="connsiteX204" fmla="*/ 1013455 w 2678023"/>
                <a:gd name="connsiteY204" fmla="*/ 240702 h 2676273"/>
                <a:gd name="connsiteX205" fmla="*/ 1077952 w 2678023"/>
                <a:gd name="connsiteY205" fmla="*/ 222642 h 2676273"/>
                <a:gd name="connsiteX206" fmla="*/ 1101687 w 2678023"/>
                <a:gd name="connsiteY206" fmla="*/ 188072 h 2676273"/>
                <a:gd name="connsiteX207" fmla="*/ 1106847 w 2678023"/>
                <a:gd name="connsiteY207" fmla="*/ 53918 h 2676273"/>
                <a:gd name="connsiteX208" fmla="*/ 1145029 w 2678023"/>
                <a:gd name="connsiteY208" fmla="*/ 4900 h 2676273"/>
                <a:gd name="connsiteX209" fmla="*/ 1158960 w 2678023"/>
                <a:gd name="connsiteY209" fmla="*/ 1804 h 2676273"/>
                <a:gd name="connsiteX210" fmla="*/ 1190637 w 2678023"/>
                <a:gd name="connsiteY210" fmla="*/ 143 h 2676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2678023" h="2676273">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chemeClr val="bg1"/>
            </a:solidFill>
            <a:ln w="5155" cap="flat">
              <a:noFill/>
              <a:prstDash val="solid"/>
              <a:miter/>
            </a:ln>
          </p:spPr>
          <p:txBody>
            <a:bodyPr wrap="square" rtlCol="0" anchor="ctr">
              <a:noAutofit/>
            </a:bodyPr>
            <a:lstStyle/>
            <a:p>
              <a:endParaRPr lang="en-US" sz="2700"/>
            </a:p>
          </p:txBody>
        </p:sp>
      </p:grpSp>
      <p:grpSp>
        <p:nvGrpSpPr>
          <p:cNvPr id="24" name="Group 23">
            <a:extLst>
              <a:ext uri="{FF2B5EF4-FFF2-40B4-BE49-F238E27FC236}">
                <a16:creationId xmlns:a16="http://schemas.microsoft.com/office/drawing/2014/main" id="{0C9D69F0-C990-4D1C-BCCE-71F3A0BA7632}"/>
              </a:ext>
            </a:extLst>
          </p:cNvPr>
          <p:cNvGrpSpPr/>
          <p:nvPr/>
        </p:nvGrpSpPr>
        <p:grpSpPr>
          <a:xfrm>
            <a:off x="6265109" y="6980381"/>
            <a:ext cx="1947255" cy="1947255"/>
            <a:chOff x="1089413" y="2131797"/>
            <a:chExt cx="2968238" cy="2968238"/>
          </a:xfrm>
        </p:grpSpPr>
        <p:sp>
          <p:nvSpPr>
            <p:cNvPr id="25" name="Freeform: Shape 24">
              <a:extLst>
                <a:ext uri="{FF2B5EF4-FFF2-40B4-BE49-F238E27FC236}">
                  <a16:creationId xmlns:a16="http://schemas.microsoft.com/office/drawing/2014/main" id="{765EA648-AA2A-4EAF-B24D-111A1DA94E89}"/>
                </a:ext>
              </a:extLst>
            </p:cNvPr>
            <p:cNvSpPr/>
            <p:nvPr/>
          </p:nvSpPr>
          <p:spPr>
            <a:xfrm>
              <a:off x="1089413" y="2131797"/>
              <a:ext cx="2968238" cy="2968238"/>
            </a:xfrm>
            <a:custGeom>
              <a:avLst/>
              <a:gdLst>
                <a:gd name="connsiteX0" fmla="*/ 1484119 w 2968238"/>
                <a:gd name="connsiteY0" fmla="*/ 1312669 h 2968238"/>
                <a:gd name="connsiteX1" fmla="*/ 1312669 w 2968238"/>
                <a:gd name="connsiteY1" fmla="*/ 1484119 h 2968238"/>
                <a:gd name="connsiteX2" fmla="*/ 1484119 w 2968238"/>
                <a:gd name="connsiteY2" fmla="*/ 1655569 h 2968238"/>
                <a:gd name="connsiteX3" fmla="*/ 1655569 w 2968238"/>
                <a:gd name="connsiteY3" fmla="*/ 1484119 h 2968238"/>
                <a:gd name="connsiteX4" fmla="*/ 1484119 w 2968238"/>
                <a:gd name="connsiteY4" fmla="*/ 1312669 h 2968238"/>
                <a:gd name="connsiteX5" fmla="*/ 1484119 w 2968238"/>
                <a:gd name="connsiteY5" fmla="*/ 0 h 2968238"/>
                <a:gd name="connsiteX6" fmla="*/ 2968238 w 2968238"/>
                <a:gd name="connsiteY6" fmla="*/ 1484119 h 2968238"/>
                <a:gd name="connsiteX7" fmla="*/ 1484119 w 2968238"/>
                <a:gd name="connsiteY7" fmla="*/ 2968238 h 2968238"/>
                <a:gd name="connsiteX8" fmla="*/ 0 w 2968238"/>
                <a:gd name="connsiteY8" fmla="*/ 1484119 h 2968238"/>
                <a:gd name="connsiteX9" fmla="*/ 1484119 w 2968238"/>
                <a:gd name="connsiteY9" fmla="*/ 0 h 2968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8238" h="2968238">
                  <a:moveTo>
                    <a:pt x="1484119" y="1312669"/>
                  </a:moveTo>
                  <a:cubicBezTo>
                    <a:pt x="1389430" y="1312669"/>
                    <a:pt x="1312669" y="1389430"/>
                    <a:pt x="1312669" y="1484119"/>
                  </a:cubicBezTo>
                  <a:cubicBezTo>
                    <a:pt x="1312669" y="1578808"/>
                    <a:pt x="1389430" y="1655569"/>
                    <a:pt x="1484119" y="1655569"/>
                  </a:cubicBezTo>
                  <a:cubicBezTo>
                    <a:pt x="1578808" y="1655569"/>
                    <a:pt x="1655569" y="1578808"/>
                    <a:pt x="1655569" y="1484119"/>
                  </a:cubicBezTo>
                  <a:cubicBezTo>
                    <a:pt x="1655569" y="1389430"/>
                    <a:pt x="1578808" y="1312669"/>
                    <a:pt x="1484119" y="1312669"/>
                  </a:cubicBezTo>
                  <a:close/>
                  <a:moveTo>
                    <a:pt x="1484119" y="0"/>
                  </a:moveTo>
                  <a:cubicBezTo>
                    <a:pt x="2303775" y="0"/>
                    <a:pt x="2968238" y="664463"/>
                    <a:pt x="2968238" y="1484119"/>
                  </a:cubicBezTo>
                  <a:cubicBezTo>
                    <a:pt x="2968238" y="2303775"/>
                    <a:pt x="2303775" y="2968238"/>
                    <a:pt x="1484119" y="2968238"/>
                  </a:cubicBezTo>
                  <a:cubicBezTo>
                    <a:pt x="664463" y="2968238"/>
                    <a:pt x="0" y="2303775"/>
                    <a:pt x="0" y="1484119"/>
                  </a:cubicBezTo>
                  <a:cubicBezTo>
                    <a:pt x="0" y="664463"/>
                    <a:pt x="664463" y="0"/>
                    <a:pt x="148411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6" name="Freeform: Shape 25">
              <a:extLst>
                <a:ext uri="{FF2B5EF4-FFF2-40B4-BE49-F238E27FC236}">
                  <a16:creationId xmlns:a16="http://schemas.microsoft.com/office/drawing/2014/main" id="{EAC85BAB-4687-423F-8677-EBED505BF997}"/>
                </a:ext>
              </a:extLst>
            </p:cNvPr>
            <p:cNvSpPr/>
            <p:nvPr/>
          </p:nvSpPr>
          <p:spPr>
            <a:xfrm>
              <a:off x="1234570" y="2279534"/>
              <a:ext cx="2678023" cy="2676273"/>
            </a:xfrm>
            <a:custGeom>
              <a:avLst/>
              <a:gdLst>
                <a:gd name="connsiteX0" fmla="*/ 1338961 w 2678023"/>
                <a:gd name="connsiteY0" fmla="*/ 855269 h 2676273"/>
                <a:gd name="connsiteX1" fmla="*/ 857849 w 2678023"/>
                <a:gd name="connsiteY1" fmla="*/ 1336381 h 2676273"/>
                <a:gd name="connsiteX2" fmla="*/ 1338961 w 2678023"/>
                <a:gd name="connsiteY2" fmla="*/ 1817493 h 2676273"/>
                <a:gd name="connsiteX3" fmla="*/ 1820073 w 2678023"/>
                <a:gd name="connsiteY3" fmla="*/ 1336381 h 2676273"/>
                <a:gd name="connsiteX4" fmla="*/ 1338961 w 2678023"/>
                <a:gd name="connsiteY4" fmla="*/ 855269 h 2676273"/>
                <a:gd name="connsiteX5" fmla="*/ 1338961 w 2678023"/>
                <a:gd name="connsiteY5" fmla="*/ 545806 h 2676273"/>
                <a:gd name="connsiteX6" fmla="*/ 2129536 w 2678023"/>
                <a:gd name="connsiteY6" fmla="*/ 1336381 h 2676273"/>
                <a:gd name="connsiteX7" fmla="*/ 1338961 w 2678023"/>
                <a:gd name="connsiteY7" fmla="*/ 2126956 h 2676273"/>
                <a:gd name="connsiteX8" fmla="*/ 548386 w 2678023"/>
                <a:gd name="connsiteY8" fmla="*/ 1336381 h 2676273"/>
                <a:gd name="connsiteX9" fmla="*/ 1338961 w 2678023"/>
                <a:gd name="connsiteY9" fmla="*/ 545806 h 2676273"/>
                <a:gd name="connsiteX10" fmla="*/ 1340068 w 2678023"/>
                <a:gd name="connsiteY10" fmla="*/ 359376 h 2676273"/>
                <a:gd name="connsiteX11" fmla="*/ 361775 w 2678023"/>
                <a:gd name="connsiteY11" fmla="*/ 1331995 h 2676273"/>
                <a:gd name="connsiteX12" fmla="*/ 1338521 w 2678023"/>
                <a:gd name="connsiteY12" fmla="*/ 2312868 h 2676273"/>
                <a:gd name="connsiteX13" fmla="*/ 2316814 w 2678023"/>
                <a:gd name="connsiteY13" fmla="*/ 1335606 h 2676273"/>
                <a:gd name="connsiteX14" fmla="*/ 1340068 w 2678023"/>
                <a:gd name="connsiteY14" fmla="*/ 359376 h 2676273"/>
                <a:gd name="connsiteX15" fmla="*/ 1190637 w 2678023"/>
                <a:gd name="connsiteY15" fmla="*/ 143 h 2676273"/>
                <a:gd name="connsiteX16" fmla="*/ 1235841 w 2678023"/>
                <a:gd name="connsiteY16" fmla="*/ 48758 h 2676273"/>
                <a:gd name="connsiteX17" fmla="*/ 1269895 w 2678023"/>
                <a:gd name="connsiteY17" fmla="*/ 162273 h 2676273"/>
                <a:gd name="connsiteX18" fmla="*/ 1303434 w 2678023"/>
                <a:gd name="connsiteY18" fmla="*/ 192716 h 2676273"/>
                <a:gd name="connsiteX19" fmla="*/ 1376702 w 2678023"/>
                <a:gd name="connsiteY19" fmla="*/ 192716 h 2676273"/>
                <a:gd name="connsiteX20" fmla="*/ 1409209 w 2678023"/>
                <a:gd name="connsiteY20" fmla="*/ 163305 h 2676273"/>
                <a:gd name="connsiteX21" fmla="*/ 1447392 w 2678023"/>
                <a:gd name="connsiteY21" fmla="*/ 37922 h 2676273"/>
                <a:gd name="connsiteX22" fmla="*/ 1499505 w 2678023"/>
                <a:gd name="connsiteY22" fmla="*/ 256 h 2676273"/>
                <a:gd name="connsiteX23" fmla="*/ 1513436 w 2678023"/>
                <a:gd name="connsiteY23" fmla="*/ 772 h 2676273"/>
                <a:gd name="connsiteX24" fmla="*/ 1573290 w 2678023"/>
                <a:gd name="connsiteY24" fmla="*/ 65269 h 2676273"/>
                <a:gd name="connsiteX25" fmla="*/ 1576902 w 2678023"/>
                <a:gd name="connsiteY25" fmla="*/ 185492 h 2676273"/>
                <a:gd name="connsiteX26" fmla="*/ 1598057 w 2678023"/>
                <a:gd name="connsiteY26" fmla="*/ 220578 h 2676273"/>
                <a:gd name="connsiteX27" fmla="*/ 1674422 w 2678023"/>
                <a:gd name="connsiteY27" fmla="*/ 240702 h 2676273"/>
                <a:gd name="connsiteX28" fmla="*/ 1710540 w 2678023"/>
                <a:gd name="connsiteY28" fmla="*/ 221610 h 2676273"/>
                <a:gd name="connsiteX29" fmla="*/ 1779165 w 2678023"/>
                <a:gd name="connsiteY29" fmla="*/ 111707 h 2676273"/>
                <a:gd name="connsiteX30" fmla="*/ 1845726 w 2678023"/>
                <a:gd name="connsiteY30" fmla="*/ 88488 h 2676273"/>
                <a:gd name="connsiteX31" fmla="*/ 1857594 w 2678023"/>
                <a:gd name="connsiteY31" fmla="*/ 92616 h 2676273"/>
                <a:gd name="connsiteX32" fmla="*/ 1895260 w 2678023"/>
                <a:gd name="connsiteY32" fmla="*/ 166401 h 2676273"/>
                <a:gd name="connsiteX33" fmla="*/ 1868429 w 2678023"/>
                <a:gd name="connsiteY33" fmla="*/ 281980 h 2676273"/>
                <a:gd name="connsiteX34" fmla="*/ 1887004 w 2678023"/>
                <a:gd name="connsiteY34" fmla="*/ 332030 h 2676273"/>
                <a:gd name="connsiteX35" fmla="*/ 1946857 w 2678023"/>
                <a:gd name="connsiteY35" fmla="*/ 365052 h 2676273"/>
                <a:gd name="connsiteX36" fmla="*/ 1986588 w 2678023"/>
                <a:gd name="connsiteY36" fmla="*/ 355765 h 2676273"/>
                <a:gd name="connsiteX37" fmla="*/ 2081528 w 2678023"/>
                <a:gd name="connsiteY37" fmla="*/ 267532 h 2676273"/>
                <a:gd name="connsiteX38" fmla="*/ 2151701 w 2678023"/>
                <a:gd name="connsiteY38" fmla="*/ 261857 h 2676273"/>
                <a:gd name="connsiteX39" fmla="*/ 2155312 w 2678023"/>
                <a:gd name="connsiteY39" fmla="*/ 264437 h 2676273"/>
                <a:gd name="connsiteX40" fmla="*/ 2177500 w 2678023"/>
                <a:gd name="connsiteY40" fmla="*/ 353701 h 2676273"/>
                <a:gd name="connsiteX41" fmla="*/ 2122290 w 2678023"/>
                <a:gd name="connsiteY41" fmla="*/ 456896 h 2676273"/>
                <a:gd name="connsiteX42" fmla="*/ 2126934 w 2678023"/>
                <a:gd name="connsiteY42" fmla="*/ 505914 h 2676273"/>
                <a:gd name="connsiteX43" fmla="*/ 2173372 w 2678023"/>
                <a:gd name="connsiteY43" fmla="*/ 551836 h 2676273"/>
                <a:gd name="connsiteX44" fmla="*/ 2219810 w 2678023"/>
                <a:gd name="connsiteY44" fmla="*/ 555964 h 2676273"/>
                <a:gd name="connsiteX45" fmla="*/ 2336937 w 2678023"/>
                <a:gd name="connsiteY45" fmla="*/ 494046 h 2676273"/>
                <a:gd name="connsiteX46" fmla="*/ 2400917 w 2678023"/>
                <a:gd name="connsiteY46" fmla="*/ 507462 h 2676273"/>
                <a:gd name="connsiteX47" fmla="*/ 2420525 w 2678023"/>
                <a:gd name="connsiteY47" fmla="*/ 533777 h 2676273"/>
                <a:gd name="connsiteX48" fmla="*/ 2415365 w 2678023"/>
                <a:gd name="connsiteY48" fmla="*/ 591566 h 2676273"/>
                <a:gd name="connsiteX49" fmla="*/ 2321973 w 2678023"/>
                <a:gd name="connsiteY49" fmla="*/ 692182 h 2676273"/>
                <a:gd name="connsiteX50" fmla="*/ 2313718 w 2678023"/>
                <a:gd name="connsiteY50" fmla="*/ 733460 h 2676273"/>
                <a:gd name="connsiteX51" fmla="*/ 2349320 w 2678023"/>
                <a:gd name="connsiteY51" fmla="*/ 795377 h 2676273"/>
                <a:gd name="connsiteX52" fmla="*/ 2394726 w 2678023"/>
                <a:gd name="connsiteY52" fmla="*/ 810341 h 2676273"/>
                <a:gd name="connsiteX53" fmla="*/ 2526816 w 2678023"/>
                <a:gd name="connsiteY53" fmla="*/ 780414 h 2676273"/>
                <a:gd name="connsiteX54" fmla="*/ 2575834 w 2678023"/>
                <a:gd name="connsiteY54" fmla="*/ 803117 h 2676273"/>
                <a:gd name="connsiteX55" fmla="*/ 2591313 w 2678023"/>
                <a:gd name="connsiteY55" fmla="*/ 838719 h 2676273"/>
                <a:gd name="connsiteX56" fmla="*/ 2570158 w 2678023"/>
                <a:gd name="connsiteY56" fmla="*/ 896509 h 2676273"/>
                <a:gd name="connsiteX57" fmla="*/ 2461287 w 2678023"/>
                <a:gd name="connsiteY57" fmla="*/ 964103 h 2676273"/>
                <a:gd name="connsiteX58" fmla="*/ 2438068 w 2678023"/>
                <a:gd name="connsiteY58" fmla="*/ 1014669 h 2676273"/>
                <a:gd name="connsiteX59" fmla="*/ 2454063 w 2678023"/>
                <a:gd name="connsiteY59" fmla="*/ 1073490 h 2676273"/>
                <a:gd name="connsiteX60" fmla="*/ 2492762 w 2678023"/>
                <a:gd name="connsiteY60" fmla="*/ 1100837 h 2676273"/>
                <a:gd name="connsiteX61" fmla="*/ 2628464 w 2678023"/>
                <a:gd name="connsiteY61" fmla="*/ 1105997 h 2676273"/>
                <a:gd name="connsiteX62" fmla="*/ 2672322 w 2678023"/>
                <a:gd name="connsiteY62" fmla="*/ 1140567 h 2676273"/>
                <a:gd name="connsiteX63" fmla="*/ 2677998 w 2678023"/>
                <a:gd name="connsiteY63" fmla="*/ 1182361 h 2676273"/>
                <a:gd name="connsiteX64" fmla="*/ 2644459 w 2678023"/>
                <a:gd name="connsiteY64" fmla="*/ 1229831 h 2676273"/>
                <a:gd name="connsiteX65" fmla="*/ 2522172 w 2678023"/>
                <a:gd name="connsiteY65" fmla="*/ 1267498 h 2676273"/>
                <a:gd name="connsiteX66" fmla="*/ 2483990 w 2678023"/>
                <a:gd name="connsiteY66" fmla="*/ 1315999 h 2676273"/>
                <a:gd name="connsiteX67" fmla="*/ 2486570 w 2678023"/>
                <a:gd name="connsiteY67" fmla="*/ 1379981 h 2676273"/>
                <a:gd name="connsiteX68" fmla="*/ 2512885 w 2678023"/>
                <a:gd name="connsiteY68" fmla="*/ 1407843 h 2676273"/>
                <a:gd name="connsiteX69" fmla="*/ 2641363 w 2678023"/>
                <a:gd name="connsiteY69" fmla="*/ 1447058 h 2676273"/>
                <a:gd name="connsiteX70" fmla="*/ 2677998 w 2678023"/>
                <a:gd name="connsiteY70" fmla="*/ 1498139 h 2676273"/>
                <a:gd name="connsiteX71" fmla="*/ 2677998 w 2678023"/>
                <a:gd name="connsiteY71" fmla="*/ 1507427 h 2676273"/>
                <a:gd name="connsiteX72" fmla="*/ 2611952 w 2678023"/>
                <a:gd name="connsiteY72" fmla="*/ 1572956 h 2676273"/>
                <a:gd name="connsiteX73" fmla="*/ 2490182 w 2678023"/>
                <a:gd name="connsiteY73" fmla="*/ 1576568 h 2676273"/>
                <a:gd name="connsiteX74" fmla="*/ 2457675 w 2678023"/>
                <a:gd name="connsiteY74" fmla="*/ 1596691 h 2676273"/>
                <a:gd name="connsiteX75" fmla="*/ 2437036 w 2678023"/>
                <a:gd name="connsiteY75" fmla="*/ 1673056 h 2676273"/>
                <a:gd name="connsiteX76" fmla="*/ 2457159 w 2678023"/>
                <a:gd name="connsiteY76" fmla="*/ 1710206 h 2676273"/>
                <a:gd name="connsiteX77" fmla="*/ 2564483 w 2678023"/>
                <a:gd name="connsiteY77" fmla="*/ 1777283 h 2676273"/>
                <a:gd name="connsiteX78" fmla="*/ 2588733 w 2678023"/>
                <a:gd name="connsiteY78" fmla="*/ 1845908 h 2676273"/>
                <a:gd name="connsiteX79" fmla="*/ 2571706 w 2678023"/>
                <a:gd name="connsiteY79" fmla="*/ 1880995 h 2676273"/>
                <a:gd name="connsiteX80" fmla="*/ 2538684 w 2678023"/>
                <a:gd name="connsiteY80" fmla="*/ 1897506 h 2676273"/>
                <a:gd name="connsiteX81" fmla="*/ 2456643 w 2678023"/>
                <a:gd name="connsiteY81" fmla="*/ 1879447 h 2676273"/>
                <a:gd name="connsiteX82" fmla="*/ 2389566 w 2678023"/>
                <a:gd name="connsiteY82" fmla="*/ 1863967 h 2676273"/>
                <a:gd name="connsiteX83" fmla="*/ 2354479 w 2678023"/>
                <a:gd name="connsiteY83" fmla="*/ 1874803 h 2676273"/>
                <a:gd name="connsiteX84" fmla="*/ 2312170 w 2678023"/>
                <a:gd name="connsiteY84" fmla="*/ 1950652 h 2676273"/>
                <a:gd name="connsiteX85" fmla="*/ 2322489 w 2678023"/>
                <a:gd name="connsiteY85" fmla="*/ 1983158 h 2676273"/>
                <a:gd name="connsiteX86" fmla="*/ 2412785 w 2678023"/>
                <a:gd name="connsiteY86" fmla="*/ 2080162 h 2676273"/>
                <a:gd name="connsiteX87" fmla="*/ 2418461 w 2678023"/>
                <a:gd name="connsiteY87" fmla="*/ 2146723 h 2676273"/>
                <a:gd name="connsiteX88" fmla="*/ 2414849 w 2678023"/>
                <a:gd name="connsiteY88" fmla="*/ 2151883 h 2676273"/>
                <a:gd name="connsiteX89" fmla="*/ 2324037 w 2678023"/>
                <a:gd name="connsiteY89" fmla="*/ 2174586 h 2676273"/>
                <a:gd name="connsiteX90" fmla="*/ 2219294 w 2678023"/>
                <a:gd name="connsiteY90" fmla="*/ 2118860 h 2676273"/>
                <a:gd name="connsiteX91" fmla="*/ 2178531 w 2678023"/>
                <a:gd name="connsiteY91" fmla="*/ 2120408 h 2676273"/>
                <a:gd name="connsiteX92" fmla="*/ 2125386 w 2678023"/>
                <a:gd name="connsiteY92" fmla="*/ 2172522 h 2676273"/>
                <a:gd name="connsiteX93" fmla="*/ 2122806 w 2678023"/>
                <a:gd name="connsiteY93" fmla="*/ 2217412 h 2676273"/>
                <a:gd name="connsiteX94" fmla="*/ 2184723 w 2678023"/>
                <a:gd name="connsiteY94" fmla="*/ 2334539 h 2676273"/>
                <a:gd name="connsiteX95" fmla="*/ 2174404 w 2678023"/>
                <a:gd name="connsiteY95" fmla="*/ 2395424 h 2676273"/>
                <a:gd name="connsiteX96" fmla="*/ 2164084 w 2678023"/>
                <a:gd name="connsiteY96" fmla="*/ 2404712 h 2676273"/>
                <a:gd name="connsiteX97" fmla="*/ 2075336 w 2678023"/>
                <a:gd name="connsiteY97" fmla="*/ 2401616 h 2676273"/>
                <a:gd name="connsiteX98" fmla="*/ 1988652 w 2678023"/>
                <a:gd name="connsiteY98" fmla="*/ 2320607 h 2676273"/>
                <a:gd name="connsiteX99" fmla="*/ 1944277 w 2678023"/>
                <a:gd name="connsiteY99" fmla="*/ 2311836 h 2676273"/>
                <a:gd name="connsiteX100" fmla="*/ 1883392 w 2678023"/>
                <a:gd name="connsiteY100" fmla="*/ 2346406 h 2676273"/>
                <a:gd name="connsiteX101" fmla="*/ 1868429 w 2678023"/>
                <a:gd name="connsiteY101" fmla="*/ 2391812 h 2676273"/>
                <a:gd name="connsiteX102" fmla="*/ 1899388 w 2678023"/>
                <a:gd name="connsiteY102" fmla="*/ 2526998 h 2676273"/>
                <a:gd name="connsiteX103" fmla="*/ 1879264 w 2678023"/>
                <a:gd name="connsiteY103" fmla="*/ 2571888 h 2676273"/>
                <a:gd name="connsiteX104" fmla="*/ 1841082 w 2678023"/>
                <a:gd name="connsiteY104" fmla="*/ 2588916 h 2676273"/>
                <a:gd name="connsiteX105" fmla="*/ 1782777 w 2678023"/>
                <a:gd name="connsiteY105" fmla="*/ 2568277 h 2676273"/>
                <a:gd name="connsiteX106" fmla="*/ 1715184 w 2678023"/>
                <a:gd name="connsiteY106" fmla="*/ 2459405 h 2676273"/>
                <a:gd name="connsiteX107" fmla="*/ 1664618 w 2678023"/>
                <a:gd name="connsiteY107" fmla="*/ 2435670 h 2676273"/>
                <a:gd name="connsiteX108" fmla="*/ 1610440 w 2678023"/>
                <a:gd name="connsiteY108" fmla="*/ 2450118 h 2676273"/>
                <a:gd name="connsiteX109" fmla="*/ 1577418 w 2678023"/>
                <a:gd name="connsiteY109" fmla="*/ 2495008 h 2676273"/>
                <a:gd name="connsiteX110" fmla="*/ 1573806 w 2678023"/>
                <a:gd name="connsiteY110" fmla="*/ 2616778 h 2676273"/>
                <a:gd name="connsiteX111" fmla="*/ 1526852 w 2678023"/>
                <a:gd name="connsiteY111" fmla="*/ 2672504 h 2676273"/>
                <a:gd name="connsiteX112" fmla="*/ 1497441 w 2678023"/>
                <a:gd name="connsiteY112" fmla="*/ 2676116 h 2676273"/>
                <a:gd name="connsiteX113" fmla="*/ 1449972 w 2678023"/>
                <a:gd name="connsiteY113" fmla="*/ 2644125 h 2676273"/>
                <a:gd name="connsiteX114" fmla="*/ 1410241 w 2678023"/>
                <a:gd name="connsiteY114" fmla="*/ 2514615 h 2676273"/>
                <a:gd name="connsiteX115" fmla="*/ 1373091 w 2678023"/>
                <a:gd name="connsiteY115" fmla="*/ 2482624 h 2676273"/>
                <a:gd name="connsiteX116" fmla="*/ 1304982 w 2678023"/>
                <a:gd name="connsiteY116" fmla="*/ 2483140 h 2676273"/>
                <a:gd name="connsiteX117" fmla="*/ 1271959 w 2678023"/>
                <a:gd name="connsiteY117" fmla="*/ 2511519 h 2676273"/>
                <a:gd name="connsiteX118" fmla="*/ 1234293 w 2678023"/>
                <a:gd name="connsiteY118" fmla="*/ 2633806 h 2676273"/>
                <a:gd name="connsiteX119" fmla="*/ 1170828 w 2678023"/>
                <a:gd name="connsiteY119" fmla="*/ 2674568 h 2676273"/>
                <a:gd name="connsiteX120" fmla="*/ 1106847 w 2678023"/>
                <a:gd name="connsiteY120" fmla="*/ 2602331 h 2676273"/>
                <a:gd name="connsiteX121" fmla="*/ 1103751 w 2678023"/>
                <a:gd name="connsiteY121" fmla="*/ 2491396 h 2676273"/>
                <a:gd name="connsiteX122" fmla="*/ 1080532 w 2678023"/>
                <a:gd name="connsiteY122" fmla="*/ 2454245 h 2676273"/>
                <a:gd name="connsiteX123" fmla="*/ 1005199 w 2678023"/>
                <a:gd name="connsiteY123" fmla="*/ 2435154 h 2676273"/>
                <a:gd name="connsiteX124" fmla="*/ 969080 w 2678023"/>
                <a:gd name="connsiteY124" fmla="*/ 2454245 h 2676273"/>
                <a:gd name="connsiteX125" fmla="*/ 900456 w 2678023"/>
                <a:gd name="connsiteY125" fmla="*/ 2564149 h 2676273"/>
                <a:gd name="connsiteX126" fmla="*/ 836474 w 2678023"/>
                <a:gd name="connsiteY126" fmla="*/ 2587368 h 2676273"/>
                <a:gd name="connsiteX127" fmla="*/ 831830 w 2678023"/>
                <a:gd name="connsiteY127" fmla="*/ 2585820 h 2676273"/>
                <a:gd name="connsiteX128" fmla="*/ 785392 w 2678023"/>
                <a:gd name="connsiteY128" fmla="*/ 2504811 h 2676273"/>
                <a:gd name="connsiteX129" fmla="*/ 811707 w 2678023"/>
                <a:gd name="connsiteY129" fmla="*/ 2390780 h 2676273"/>
                <a:gd name="connsiteX130" fmla="*/ 794680 w 2678023"/>
                <a:gd name="connsiteY130" fmla="*/ 2344342 h 2676273"/>
                <a:gd name="connsiteX131" fmla="*/ 739470 w 2678023"/>
                <a:gd name="connsiteY131" fmla="*/ 2312352 h 2676273"/>
                <a:gd name="connsiteX132" fmla="*/ 689421 w 2678023"/>
                <a:gd name="connsiteY132" fmla="*/ 2321639 h 2676273"/>
                <a:gd name="connsiteX133" fmla="*/ 596029 w 2678023"/>
                <a:gd name="connsiteY133" fmla="*/ 2408839 h 2676273"/>
                <a:gd name="connsiteX134" fmla="*/ 530500 w 2678023"/>
                <a:gd name="connsiteY134" fmla="*/ 2415031 h 2676273"/>
                <a:gd name="connsiteX135" fmla="*/ 521212 w 2678023"/>
                <a:gd name="connsiteY135" fmla="*/ 2408839 h 2676273"/>
                <a:gd name="connsiteX136" fmla="*/ 500573 w 2678023"/>
                <a:gd name="connsiteY136" fmla="*/ 2322671 h 2676273"/>
                <a:gd name="connsiteX137" fmla="*/ 556298 w 2678023"/>
                <a:gd name="connsiteY137" fmla="*/ 2217928 h 2676273"/>
                <a:gd name="connsiteX138" fmla="*/ 552171 w 2678023"/>
                <a:gd name="connsiteY138" fmla="*/ 2168910 h 2676273"/>
                <a:gd name="connsiteX139" fmla="*/ 505733 w 2678023"/>
                <a:gd name="connsiteY139" fmla="*/ 2122988 h 2676273"/>
                <a:gd name="connsiteX140" fmla="*/ 457747 w 2678023"/>
                <a:gd name="connsiteY140" fmla="*/ 2119376 h 2676273"/>
                <a:gd name="connsiteX141" fmla="*/ 341652 w 2678023"/>
                <a:gd name="connsiteY141" fmla="*/ 2180778 h 2676273"/>
                <a:gd name="connsiteX142" fmla="*/ 278187 w 2678023"/>
                <a:gd name="connsiteY142" fmla="*/ 2168910 h 2676273"/>
                <a:gd name="connsiteX143" fmla="*/ 274059 w 2678023"/>
                <a:gd name="connsiteY143" fmla="*/ 2164266 h 2676273"/>
                <a:gd name="connsiteX144" fmla="*/ 276639 w 2678023"/>
                <a:gd name="connsiteY144" fmla="*/ 2069326 h 2676273"/>
                <a:gd name="connsiteX145" fmla="*/ 354551 w 2678023"/>
                <a:gd name="connsiteY145" fmla="*/ 1986254 h 2676273"/>
                <a:gd name="connsiteX146" fmla="*/ 363839 w 2678023"/>
                <a:gd name="connsiteY146" fmla="*/ 1940848 h 2676273"/>
                <a:gd name="connsiteX147" fmla="*/ 328237 w 2678023"/>
                <a:gd name="connsiteY147" fmla="*/ 1878931 h 2676273"/>
                <a:gd name="connsiteX148" fmla="*/ 283347 w 2678023"/>
                <a:gd name="connsiteY148" fmla="*/ 1866031 h 2676273"/>
                <a:gd name="connsiteX149" fmla="*/ 170864 w 2678023"/>
                <a:gd name="connsiteY149" fmla="*/ 1891830 h 2676273"/>
                <a:gd name="connsiteX150" fmla="*/ 155900 w 2678023"/>
                <a:gd name="connsiteY150" fmla="*/ 1895442 h 2676273"/>
                <a:gd name="connsiteX151" fmla="*/ 100175 w 2678023"/>
                <a:gd name="connsiteY151" fmla="*/ 1868095 h 2676273"/>
                <a:gd name="connsiteX152" fmla="*/ 87275 w 2678023"/>
                <a:gd name="connsiteY152" fmla="*/ 1838169 h 2676273"/>
                <a:gd name="connsiteX153" fmla="*/ 107915 w 2678023"/>
                <a:gd name="connsiteY153" fmla="*/ 1779863 h 2676273"/>
                <a:gd name="connsiteX154" fmla="*/ 213690 w 2678023"/>
                <a:gd name="connsiteY154" fmla="*/ 1713818 h 2676273"/>
                <a:gd name="connsiteX155" fmla="*/ 238972 w 2678023"/>
                <a:gd name="connsiteY155" fmla="*/ 1654481 h 2676273"/>
                <a:gd name="connsiteX156" fmla="*/ 222977 w 2678023"/>
                <a:gd name="connsiteY156" fmla="*/ 1600819 h 2676273"/>
                <a:gd name="connsiteX157" fmla="*/ 184279 w 2678023"/>
                <a:gd name="connsiteY157" fmla="*/ 1575020 h 2676273"/>
                <a:gd name="connsiteX158" fmla="*/ 59413 w 2678023"/>
                <a:gd name="connsiteY158" fmla="*/ 1571408 h 2676273"/>
                <a:gd name="connsiteX159" fmla="*/ 3687 w 2678023"/>
                <a:gd name="connsiteY159" fmla="*/ 1524454 h 2676273"/>
                <a:gd name="connsiteX160" fmla="*/ 1623 w 2678023"/>
                <a:gd name="connsiteY160" fmla="*/ 1513619 h 2676273"/>
                <a:gd name="connsiteX161" fmla="*/ 48577 w 2678023"/>
                <a:gd name="connsiteY161" fmla="*/ 1442414 h 2676273"/>
                <a:gd name="connsiteX162" fmla="*/ 160544 w 2678023"/>
                <a:gd name="connsiteY162" fmla="*/ 1408359 h 2676273"/>
                <a:gd name="connsiteX163" fmla="*/ 194083 w 2678023"/>
                <a:gd name="connsiteY163" fmla="*/ 1370693 h 2676273"/>
                <a:gd name="connsiteX164" fmla="*/ 192534 w 2678023"/>
                <a:gd name="connsiteY164" fmla="*/ 1298972 h 2676273"/>
                <a:gd name="connsiteX165" fmla="*/ 166220 w 2678023"/>
                <a:gd name="connsiteY165" fmla="*/ 1269561 h 2676273"/>
                <a:gd name="connsiteX166" fmla="*/ 47029 w 2678023"/>
                <a:gd name="connsiteY166" fmla="*/ 1232927 h 2676273"/>
                <a:gd name="connsiteX167" fmla="*/ 1623 w 2678023"/>
                <a:gd name="connsiteY167" fmla="*/ 1166882 h 2676273"/>
                <a:gd name="connsiteX168" fmla="*/ 6267 w 2678023"/>
                <a:gd name="connsiteY168" fmla="*/ 1139535 h 2676273"/>
                <a:gd name="connsiteX169" fmla="*/ 49093 w 2678023"/>
                <a:gd name="connsiteY169" fmla="*/ 1105481 h 2676273"/>
                <a:gd name="connsiteX170" fmla="*/ 164672 w 2678023"/>
                <a:gd name="connsiteY170" fmla="*/ 1101869 h 2676273"/>
                <a:gd name="connsiteX171" fmla="*/ 181699 w 2678023"/>
                <a:gd name="connsiteY171" fmla="*/ 1101353 h 2676273"/>
                <a:gd name="connsiteX172" fmla="*/ 227621 w 2678023"/>
                <a:gd name="connsiteY172" fmla="*/ 1065234 h 2676273"/>
                <a:gd name="connsiteX173" fmla="*/ 241036 w 2678023"/>
                <a:gd name="connsiteY173" fmla="*/ 1014153 h 2676273"/>
                <a:gd name="connsiteX174" fmla="*/ 219366 w 2678023"/>
                <a:gd name="connsiteY174" fmla="*/ 965651 h 2676273"/>
                <a:gd name="connsiteX175" fmla="*/ 113590 w 2678023"/>
                <a:gd name="connsiteY175" fmla="*/ 899605 h 2676273"/>
                <a:gd name="connsiteX176" fmla="*/ 89855 w 2678023"/>
                <a:gd name="connsiteY176" fmla="*/ 832012 h 2676273"/>
                <a:gd name="connsiteX177" fmla="*/ 104818 w 2678023"/>
                <a:gd name="connsiteY177" fmla="*/ 799505 h 2676273"/>
                <a:gd name="connsiteX178" fmla="*/ 151256 w 2678023"/>
                <a:gd name="connsiteY178" fmla="*/ 779898 h 2676273"/>
                <a:gd name="connsiteX179" fmla="*/ 283347 w 2678023"/>
                <a:gd name="connsiteY179" fmla="*/ 810341 h 2676273"/>
                <a:gd name="connsiteX180" fmla="*/ 331332 w 2678023"/>
                <a:gd name="connsiteY180" fmla="*/ 794345 h 2676273"/>
                <a:gd name="connsiteX181" fmla="*/ 363839 w 2678023"/>
                <a:gd name="connsiteY181" fmla="*/ 737588 h 2676273"/>
                <a:gd name="connsiteX182" fmla="*/ 354551 w 2678023"/>
                <a:gd name="connsiteY182" fmla="*/ 689086 h 2676273"/>
                <a:gd name="connsiteX183" fmla="*/ 266835 w 2678023"/>
                <a:gd name="connsiteY183" fmla="*/ 595694 h 2676273"/>
                <a:gd name="connsiteX184" fmla="*/ 261675 w 2678023"/>
                <a:gd name="connsiteY184" fmla="*/ 529133 h 2676273"/>
                <a:gd name="connsiteX185" fmla="*/ 270447 w 2678023"/>
                <a:gd name="connsiteY185" fmla="*/ 516233 h 2676273"/>
                <a:gd name="connsiteX186" fmla="*/ 349907 w 2678023"/>
                <a:gd name="connsiteY186" fmla="*/ 498690 h 2676273"/>
                <a:gd name="connsiteX187" fmla="*/ 457231 w 2678023"/>
                <a:gd name="connsiteY187" fmla="*/ 555964 h 2676273"/>
                <a:gd name="connsiteX188" fmla="*/ 507797 w 2678023"/>
                <a:gd name="connsiteY188" fmla="*/ 551320 h 2676273"/>
                <a:gd name="connsiteX189" fmla="*/ 551139 w 2678023"/>
                <a:gd name="connsiteY189" fmla="*/ 508494 h 2676273"/>
                <a:gd name="connsiteX190" fmla="*/ 556815 w 2678023"/>
                <a:gd name="connsiteY190" fmla="*/ 456896 h 2676273"/>
                <a:gd name="connsiteX191" fmla="*/ 494381 w 2678023"/>
                <a:gd name="connsiteY191" fmla="*/ 339769 h 2676273"/>
                <a:gd name="connsiteX192" fmla="*/ 505217 w 2678023"/>
                <a:gd name="connsiteY192" fmla="*/ 280432 h 2676273"/>
                <a:gd name="connsiteX193" fmla="*/ 537723 w 2678023"/>
                <a:gd name="connsiteY193" fmla="*/ 256181 h 2676273"/>
                <a:gd name="connsiteX194" fmla="*/ 590353 w 2678023"/>
                <a:gd name="connsiteY194" fmla="*/ 261857 h 2676273"/>
                <a:gd name="connsiteX195" fmla="*/ 679617 w 2678023"/>
                <a:gd name="connsiteY195" fmla="*/ 344929 h 2676273"/>
                <a:gd name="connsiteX196" fmla="*/ 754950 w 2678023"/>
                <a:gd name="connsiteY196" fmla="*/ 355765 h 2676273"/>
                <a:gd name="connsiteX197" fmla="*/ 797260 w 2678023"/>
                <a:gd name="connsiteY197" fmla="*/ 329450 h 2676273"/>
                <a:gd name="connsiteX198" fmla="*/ 811707 w 2678023"/>
                <a:gd name="connsiteY198" fmla="*/ 285076 h 2676273"/>
                <a:gd name="connsiteX199" fmla="*/ 781781 w 2678023"/>
                <a:gd name="connsiteY199" fmla="*/ 156081 h 2676273"/>
                <a:gd name="connsiteX200" fmla="*/ 807064 w 2678023"/>
                <a:gd name="connsiteY200" fmla="*/ 100872 h 2676273"/>
                <a:gd name="connsiteX201" fmla="*/ 841634 w 2678023"/>
                <a:gd name="connsiteY201" fmla="*/ 86424 h 2676273"/>
                <a:gd name="connsiteX202" fmla="*/ 896328 w 2678023"/>
                <a:gd name="connsiteY202" fmla="*/ 106031 h 2676273"/>
                <a:gd name="connsiteX203" fmla="*/ 965469 w 2678023"/>
                <a:gd name="connsiteY203" fmla="*/ 217483 h 2676273"/>
                <a:gd name="connsiteX204" fmla="*/ 1013455 w 2678023"/>
                <a:gd name="connsiteY204" fmla="*/ 240702 h 2676273"/>
                <a:gd name="connsiteX205" fmla="*/ 1077952 w 2678023"/>
                <a:gd name="connsiteY205" fmla="*/ 222642 h 2676273"/>
                <a:gd name="connsiteX206" fmla="*/ 1101687 w 2678023"/>
                <a:gd name="connsiteY206" fmla="*/ 188072 h 2676273"/>
                <a:gd name="connsiteX207" fmla="*/ 1106847 w 2678023"/>
                <a:gd name="connsiteY207" fmla="*/ 53918 h 2676273"/>
                <a:gd name="connsiteX208" fmla="*/ 1145029 w 2678023"/>
                <a:gd name="connsiteY208" fmla="*/ 4900 h 2676273"/>
                <a:gd name="connsiteX209" fmla="*/ 1158960 w 2678023"/>
                <a:gd name="connsiteY209" fmla="*/ 1804 h 2676273"/>
                <a:gd name="connsiteX210" fmla="*/ 1190637 w 2678023"/>
                <a:gd name="connsiteY210" fmla="*/ 143 h 2676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2678023" h="2676273">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chemeClr val="bg1"/>
            </a:solidFill>
            <a:ln w="5155" cap="flat">
              <a:noFill/>
              <a:prstDash val="solid"/>
              <a:miter/>
            </a:ln>
          </p:spPr>
          <p:txBody>
            <a:bodyPr wrap="square" rtlCol="0" anchor="ctr">
              <a:noAutofit/>
            </a:bodyPr>
            <a:lstStyle/>
            <a:p>
              <a:endParaRPr lang="en-US" sz="2700"/>
            </a:p>
          </p:txBody>
        </p:sp>
      </p:grpSp>
      <p:grpSp>
        <p:nvGrpSpPr>
          <p:cNvPr id="36" name="Group 35">
            <a:extLst>
              <a:ext uri="{FF2B5EF4-FFF2-40B4-BE49-F238E27FC236}">
                <a16:creationId xmlns:a16="http://schemas.microsoft.com/office/drawing/2014/main" id="{3D6B3A42-7A73-4839-B087-1ED41F0410E1}"/>
              </a:ext>
            </a:extLst>
          </p:cNvPr>
          <p:cNvGrpSpPr/>
          <p:nvPr/>
        </p:nvGrpSpPr>
        <p:grpSpPr>
          <a:xfrm>
            <a:off x="9535118" y="3993524"/>
            <a:ext cx="7696116" cy="2119732"/>
            <a:chOff x="611559" y="2708919"/>
            <a:chExt cx="2675111" cy="1413153"/>
          </a:xfrm>
        </p:grpSpPr>
        <p:sp>
          <p:nvSpPr>
            <p:cNvPr id="37" name="Rounded Rectangle 58">
              <a:extLst>
                <a:ext uri="{FF2B5EF4-FFF2-40B4-BE49-F238E27FC236}">
                  <a16:creationId xmlns:a16="http://schemas.microsoft.com/office/drawing/2014/main" id="{38BC4B03-DEE4-4394-BE14-577BA81D6CA1}"/>
                </a:ext>
              </a:extLst>
            </p:cNvPr>
            <p:cNvSpPr/>
            <p:nvPr/>
          </p:nvSpPr>
          <p:spPr>
            <a:xfrm>
              <a:off x="611559" y="2708919"/>
              <a:ext cx="1912969" cy="471923"/>
            </a:xfrm>
            <a:prstGeom prst="roundRect">
              <a:avLst>
                <a:gd name="adj" fmla="val 50000"/>
              </a:avLst>
            </a:prstGeom>
            <a:solidFill>
              <a:schemeClr val="tx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a:solidFill>
                  <a:schemeClr val="bg1"/>
                </a:solidFill>
              </a:endParaRPr>
            </a:p>
          </p:txBody>
        </p:sp>
        <p:sp>
          <p:nvSpPr>
            <p:cNvPr id="38" name="TextBox 37">
              <a:extLst>
                <a:ext uri="{FF2B5EF4-FFF2-40B4-BE49-F238E27FC236}">
                  <a16:creationId xmlns:a16="http://schemas.microsoft.com/office/drawing/2014/main" id="{99B9FFEE-5740-47F7-9275-063717E3C247}"/>
                </a:ext>
              </a:extLst>
            </p:cNvPr>
            <p:cNvSpPr txBox="1"/>
            <p:nvPr/>
          </p:nvSpPr>
          <p:spPr>
            <a:xfrm>
              <a:off x="665833" y="3321853"/>
              <a:ext cx="2620837" cy="800219"/>
            </a:xfrm>
            <a:prstGeom prst="rect">
              <a:avLst/>
            </a:prstGeom>
            <a:noFill/>
          </p:spPr>
          <p:txBody>
            <a:bodyPr wrap="square" rtlCol="0">
              <a:spAutoFit/>
            </a:bodyPr>
            <a:lstStyle/>
            <a:p>
              <a:r>
                <a:rPr lang="en-GB" altLang="ko-KR" sz="2400" dirty="0">
                  <a:solidFill>
                    <a:schemeClr val="tx1">
                      <a:lumMod val="75000"/>
                      <a:lumOff val="25000"/>
                    </a:schemeClr>
                  </a:solidFill>
                  <a:cs typeface="Arial" pitchFamily="34" charset="0"/>
                </a:rPr>
                <a:t>Standard desktop or laptop computers: Users can access the platform using standard desktop or laptop computers for a full browsing experience.</a:t>
              </a:r>
              <a:endParaRPr lang="ko-KR" altLang="en-US" sz="2400" dirty="0">
                <a:solidFill>
                  <a:schemeClr val="tx1">
                    <a:lumMod val="75000"/>
                    <a:lumOff val="25000"/>
                  </a:schemeClr>
                </a:solidFill>
                <a:cs typeface="Arial" pitchFamily="34" charset="0"/>
              </a:endParaRPr>
            </a:p>
          </p:txBody>
        </p:sp>
        <p:sp>
          <p:nvSpPr>
            <p:cNvPr id="39" name="TextBox 38">
              <a:extLst>
                <a:ext uri="{FF2B5EF4-FFF2-40B4-BE49-F238E27FC236}">
                  <a16:creationId xmlns:a16="http://schemas.microsoft.com/office/drawing/2014/main" id="{E9661971-F0C0-4314-8CE1-CE6CD4EAE420}"/>
                </a:ext>
              </a:extLst>
            </p:cNvPr>
            <p:cNvSpPr txBox="1"/>
            <p:nvPr/>
          </p:nvSpPr>
          <p:spPr>
            <a:xfrm>
              <a:off x="682448" y="2790992"/>
              <a:ext cx="1501224" cy="307776"/>
            </a:xfrm>
            <a:prstGeom prst="rect">
              <a:avLst/>
            </a:prstGeom>
            <a:noFill/>
          </p:spPr>
          <p:txBody>
            <a:bodyPr wrap="square" rtlCol="0">
              <a:spAutoFit/>
            </a:bodyPr>
            <a:lstStyle/>
            <a:p>
              <a:r>
                <a:rPr lang="en-US" altLang="ko-KR" sz="2400" b="1" dirty="0">
                  <a:solidFill>
                    <a:schemeClr val="bg1"/>
                  </a:solidFill>
                  <a:cs typeface="Arial" pitchFamily="34" charset="0"/>
                </a:rPr>
                <a:t>PLATFORM ACCESSIBILITY</a:t>
              </a:r>
              <a:endParaRPr lang="ko-KR" altLang="en-US" sz="2400" b="1" dirty="0">
                <a:solidFill>
                  <a:schemeClr val="bg1"/>
                </a:solidFill>
                <a:cs typeface="Arial" pitchFamily="34" charset="0"/>
              </a:endParaRPr>
            </a:p>
          </p:txBody>
        </p:sp>
      </p:grpSp>
      <p:grpSp>
        <p:nvGrpSpPr>
          <p:cNvPr id="44" name="Group 43">
            <a:extLst>
              <a:ext uri="{FF2B5EF4-FFF2-40B4-BE49-F238E27FC236}">
                <a16:creationId xmlns:a16="http://schemas.microsoft.com/office/drawing/2014/main" id="{7EC4FA91-1440-4EE4-9D9E-461AA8288FB3}"/>
              </a:ext>
            </a:extLst>
          </p:cNvPr>
          <p:cNvGrpSpPr/>
          <p:nvPr/>
        </p:nvGrpSpPr>
        <p:grpSpPr>
          <a:xfrm>
            <a:off x="9560058" y="6518598"/>
            <a:ext cx="7696116" cy="2051909"/>
            <a:chOff x="611559" y="2708919"/>
            <a:chExt cx="2675111" cy="1367938"/>
          </a:xfrm>
        </p:grpSpPr>
        <p:sp>
          <p:nvSpPr>
            <p:cNvPr id="45" name="Rounded Rectangle 68">
              <a:extLst>
                <a:ext uri="{FF2B5EF4-FFF2-40B4-BE49-F238E27FC236}">
                  <a16:creationId xmlns:a16="http://schemas.microsoft.com/office/drawing/2014/main" id="{0A390A04-6EFA-4D4B-AC76-BF81BF31BB02}"/>
                </a:ext>
              </a:extLst>
            </p:cNvPr>
            <p:cNvSpPr/>
            <p:nvPr/>
          </p:nvSpPr>
          <p:spPr>
            <a:xfrm>
              <a:off x="611559" y="2708919"/>
              <a:ext cx="1912969" cy="430887"/>
            </a:xfrm>
            <a:prstGeom prst="roundRect">
              <a:avLst>
                <a:gd name="adj" fmla="val 50000"/>
              </a:avLst>
            </a:prstGeom>
            <a:solidFill>
              <a:schemeClr val="tx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a:p>
          </p:txBody>
        </p:sp>
        <p:sp>
          <p:nvSpPr>
            <p:cNvPr id="46" name="TextBox 45">
              <a:extLst>
                <a:ext uri="{FF2B5EF4-FFF2-40B4-BE49-F238E27FC236}">
                  <a16:creationId xmlns:a16="http://schemas.microsoft.com/office/drawing/2014/main" id="{B2EF9F39-35B6-425D-BD0E-C58034064D9D}"/>
                </a:ext>
              </a:extLst>
            </p:cNvPr>
            <p:cNvSpPr txBox="1"/>
            <p:nvPr/>
          </p:nvSpPr>
          <p:spPr>
            <a:xfrm>
              <a:off x="665833" y="3276638"/>
              <a:ext cx="2620837" cy="800219"/>
            </a:xfrm>
            <a:prstGeom prst="rect">
              <a:avLst/>
            </a:prstGeom>
            <a:noFill/>
          </p:spPr>
          <p:txBody>
            <a:bodyPr wrap="square" rtlCol="0">
              <a:spAutoFit/>
            </a:bodyPr>
            <a:lstStyle/>
            <a:p>
              <a:r>
                <a:rPr lang="en-GB" altLang="ko-KR" sz="2400" dirty="0">
                  <a:solidFill>
                    <a:schemeClr val="tx1">
                      <a:lumMod val="75000"/>
                      <a:lumOff val="25000"/>
                    </a:schemeClr>
                  </a:solidFill>
                  <a:cs typeface="Arial" pitchFamily="34" charset="0"/>
                </a:rPr>
                <a:t>Mobile access can be facilitated through dedicated Android and iOS applications for users preferring to access the platform on their smartphones or tablets.</a:t>
              </a:r>
              <a:endParaRPr lang="ko-KR" altLang="en-US" sz="2400" dirty="0">
                <a:solidFill>
                  <a:schemeClr val="tx1">
                    <a:lumMod val="75000"/>
                    <a:lumOff val="25000"/>
                  </a:schemeClr>
                </a:solidFill>
                <a:cs typeface="Arial" pitchFamily="34" charset="0"/>
              </a:endParaRPr>
            </a:p>
          </p:txBody>
        </p:sp>
        <p:sp>
          <p:nvSpPr>
            <p:cNvPr id="47" name="TextBox 46">
              <a:extLst>
                <a:ext uri="{FF2B5EF4-FFF2-40B4-BE49-F238E27FC236}">
                  <a16:creationId xmlns:a16="http://schemas.microsoft.com/office/drawing/2014/main" id="{263906D9-7489-4B64-9BE6-8E18FD685DED}"/>
                </a:ext>
              </a:extLst>
            </p:cNvPr>
            <p:cNvSpPr txBox="1"/>
            <p:nvPr/>
          </p:nvSpPr>
          <p:spPr>
            <a:xfrm>
              <a:off x="665833" y="2744923"/>
              <a:ext cx="1842080" cy="307776"/>
            </a:xfrm>
            <a:prstGeom prst="rect">
              <a:avLst/>
            </a:prstGeom>
            <a:noFill/>
          </p:spPr>
          <p:txBody>
            <a:bodyPr wrap="square" rtlCol="0">
              <a:spAutoFit/>
            </a:bodyPr>
            <a:lstStyle/>
            <a:p>
              <a:r>
                <a:rPr lang="en-US" altLang="ko-KR" sz="2400" b="1" dirty="0">
                  <a:solidFill>
                    <a:schemeClr val="bg1"/>
                  </a:solidFill>
                  <a:cs typeface="Arial" pitchFamily="34" charset="0"/>
                </a:rPr>
                <a:t>Optional: Android and iOS devices:</a:t>
              </a:r>
              <a:endParaRPr lang="ko-KR" altLang="en-US" sz="2400" b="1" dirty="0">
                <a:solidFill>
                  <a:schemeClr val="bg1"/>
                </a:solidFill>
                <a:cs typeface="Arial" pitchFamily="34" charset="0"/>
              </a:endParaRPr>
            </a:p>
          </p:txBody>
        </p:sp>
      </p:grpSp>
      <p:sp>
        <p:nvSpPr>
          <p:cNvPr id="50" name="TextBox 49">
            <a:extLst>
              <a:ext uri="{FF2B5EF4-FFF2-40B4-BE49-F238E27FC236}">
                <a16:creationId xmlns:a16="http://schemas.microsoft.com/office/drawing/2014/main" id="{FDC365E9-E4B1-47BB-B7A1-094C3A3004A0}"/>
              </a:ext>
            </a:extLst>
          </p:cNvPr>
          <p:cNvSpPr txBox="1"/>
          <p:nvPr/>
        </p:nvSpPr>
        <p:spPr>
          <a:xfrm>
            <a:off x="9560058" y="2568076"/>
            <a:ext cx="7696116" cy="1200329"/>
          </a:xfrm>
          <a:prstGeom prst="rect">
            <a:avLst/>
          </a:prstGeom>
          <a:noFill/>
        </p:spPr>
        <p:txBody>
          <a:bodyPr wrap="square" rtlCol="0">
            <a:spAutoFit/>
          </a:bodyPr>
          <a:lstStyle/>
          <a:p>
            <a:r>
              <a:rPr lang="en-GB" altLang="ko-KR" sz="2400" dirty="0">
                <a:solidFill>
                  <a:schemeClr val="tx1">
                    <a:lumMod val="75000"/>
                    <a:lumOff val="25000"/>
                  </a:schemeClr>
                </a:solidFill>
                <a:cs typeface="Arial" pitchFamily="34" charset="0"/>
              </a:rPr>
              <a:t>These devices should meet minimum hardware specifications to ensure optimal performance and compatibility with the platform</a:t>
            </a:r>
            <a:endParaRPr lang="en-US" altLang="ko-KR" sz="2400" dirty="0">
              <a:solidFill>
                <a:schemeClr val="tx1">
                  <a:lumMod val="75000"/>
                  <a:lumOff val="25000"/>
                </a:schemeClr>
              </a:solidFill>
              <a:cs typeface="Arial" pitchFamily="34" charset="0"/>
            </a:endParaRPr>
          </a:p>
        </p:txBody>
      </p:sp>
      <p:sp>
        <p:nvSpPr>
          <p:cNvPr id="7" name="TextBox 13">
            <a:extLst>
              <a:ext uri="{FF2B5EF4-FFF2-40B4-BE49-F238E27FC236}">
                <a16:creationId xmlns:a16="http://schemas.microsoft.com/office/drawing/2014/main" id="{23F1398B-5C07-AFF9-DC58-F0BC3542DD9C}"/>
              </a:ext>
            </a:extLst>
          </p:cNvPr>
          <p:cNvSpPr txBox="1"/>
          <p:nvPr/>
        </p:nvSpPr>
        <p:spPr>
          <a:xfrm>
            <a:off x="3462765" y="589612"/>
            <a:ext cx="11552977" cy="1166783"/>
          </a:xfrm>
          <a:prstGeom prst="rect">
            <a:avLst/>
          </a:prstGeom>
        </p:spPr>
        <p:txBody>
          <a:bodyPr lIns="0" tIns="0" rIns="0" bIns="0" rtlCol="0" anchor="t">
            <a:spAutoFit/>
          </a:bodyPr>
          <a:lstStyle/>
          <a:p>
            <a:pPr algn="ctr">
              <a:lnSpc>
                <a:spcPts val="9587"/>
              </a:lnSpc>
            </a:pPr>
            <a:r>
              <a:rPr lang="en-US" sz="6947" spc="368" dirty="0">
                <a:solidFill>
                  <a:srgbClr val="231F20"/>
                </a:solidFill>
                <a:latin typeface="Oswald Bold"/>
              </a:rPr>
              <a:t>HARDWARE REQUIREMEMTS</a:t>
            </a:r>
          </a:p>
        </p:txBody>
      </p:sp>
    </p:spTree>
    <p:extLst>
      <p:ext uri="{BB962C8B-B14F-4D97-AF65-F5344CB8AC3E}">
        <p14:creationId xmlns:p14="http://schemas.microsoft.com/office/powerpoint/2010/main" val="1480975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Freeform 2">
            <a:extLst>
              <a:ext uri="{FF2B5EF4-FFF2-40B4-BE49-F238E27FC236}">
                <a16:creationId xmlns:a16="http://schemas.microsoft.com/office/drawing/2014/main" id="{122C57BB-5530-3A11-86E0-0C77F8195B54}"/>
              </a:ext>
            </a:extLst>
          </p:cNvPr>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그룹 2">
            <a:extLst>
              <a:ext uri="{FF2B5EF4-FFF2-40B4-BE49-F238E27FC236}">
                <a16:creationId xmlns:a16="http://schemas.microsoft.com/office/drawing/2014/main" id="{78F8EAD4-7943-4E50-A701-B460A9F2BF5C}"/>
              </a:ext>
            </a:extLst>
          </p:cNvPr>
          <p:cNvGrpSpPr/>
          <p:nvPr/>
        </p:nvGrpSpPr>
        <p:grpSpPr>
          <a:xfrm>
            <a:off x="7672520" y="4061597"/>
            <a:ext cx="2854434" cy="2854434"/>
            <a:chOff x="5149010" y="2724110"/>
            <a:chExt cx="1902956" cy="1902956"/>
          </a:xfrm>
          <a:solidFill>
            <a:schemeClr val="tx1"/>
          </a:solidFill>
        </p:grpSpPr>
        <p:sp>
          <p:nvSpPr>
            <p:cNvPr id="4" name="Oval 10">
              <a:extLst>
                <a:ext uri="{FF2B5EF4-FFF2-40B4-BE49-F238E27FC236}">
                  <a16:creationId xmlns:a16="http://schemas.microsoft.com/office/drawing/2014/main" id="{96E8628F-5918-4491-A002-DD74845F8CA1}"/>
                </a:ext>
              </a:extLst>
            </p:cNvPr>
            <p:cNvSpPr/>
            <p:nvPr/>
          </p:nvSpPr>
          <p:spPr>
            <a:xfrm>
              <a:off x="5263310" y="2838410"/>
              <a:ext cx="1674356" cy="1674356"/>
            </a:xfrm>
            <a:prstGeom prst="ellipse">
              <a:avLst/>
            </a:prstGeom>
            <a:grp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4050" b="1" dirty="0">
                <a:solidFill>
                  <a:schemeClr val="tx1">
                    <a:lumMod val="75000"/>
                    <a:lumOff val="25000"/>
                  </a:schemeClr>
                </a:solidFill>
              </a:endParaRPr>
            </a:p>
          </p:txBody>
        </p:sp>
        <p:sp>
          <p:nvSpPr>
            <p:cNvPr id="5" name="타원 1">
              <a:extLst>
                <a:ext uri="{FF2B5EF4-FFF2-40B4-BE49-F238E27FC236}">
                  <a16:creationId xmlns:a16="http://schemas.microsoft.com/office/drawing/2014/main" id="{035DC4BF-1861-49CD-A3C0-27B8806A7824}"/>
                </a:ext>
              </a:extLst>
            </p:cNvPr>
            <p:cNvSpPr/>
            <p:nvPr/>
          </p:nvSpPr>
          <p:spPr>
            <a:xfrm>
              <a:off x="5149010" y="2724110"/>
              <a:ext cx="1902956" cy="1902956"/>
            </a:xfrm>
            <a:prstGeom prst="ellipse">
              <a:avLst/>
            </a:prstGeom>
            <a:grp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ko-KR" altLang="en-US" sz="4050">
                <a:solidFill>
                  <a:schemeClr val="tx1">
                    <a:lumMod val="75000"/>
                    <a:lumOff val="25000"/>
                  </a:schemeClr>
                </a:solidFill>
              </a:endParaRPr>
            </a:p>
          </p:txBody>
        </p:sp>
      </p:grpSp>
      <p:grpSp>
        <p:nvGrpSpPr>
          <p:cNvPr id="6" name="그룹 4">
            <a:extLst>
              <a:ext uri="{FF2B5EF4-FFF2-40B4-BE49-F238E27FC236}">
                <a16:creationId xmlns:a16="http://schemas.microsoft.com/office/drawing/2014/main" id="{468E056E-D4F2-4818-9314-EEC4C4E7DBA5}"/>
              </a:ext>
            </a:extLst>
          </p:cNvPr>
          <p:cNvGrpSpPr/>
          <p:nvPr/>
        </p:nvGrpSpPr>
        <p:grpSpPr>
          <a:xfrm>
            <a:off x="11827293" y="4654797"/>
            <a:ext cx="1728000" cy="1728000"/>
            <a:chOff x="7547046" y="3129385"/>
            <a:chExt cx="1152000" cy="1152000"/>
          </a:xfrm>
          <a:solidFill>
            <a:schemeClr val="tx1"/>
          </a:solidFill>
        </p:grpSpPr>
        <p:sp>
          <p:nvSpPr>
            <p:cNvPr id="7" name="Oval 10">
              <a:extLst>
                <a:ext uri="{FF2B5EF4-FFF2-40B4-BE49-F238E27FC236}">
                  <a16:creationId xmlns:a16="http://schemas.microsoft.com/office/drawing/2014/main" id="{64BC5B6C-A634-43F3-9B8C-AEDF1C66C85C}"/>
                </a:ext>
              </a:extLst>
            </p:cNvPr>
            <p:cNvSpPr/>
            <p:nvPr/>
          </p:nvSpPr>
          <p:spPr>
            <a:xfrm>
              <a:off x="7619046" y="3201385"/>
              <a:ext cx="1008000" cy="1008000"/>
            </a:xfrm>
            <a:prstGeom prst="ellipse">
              <a:avLst/>
            </a:prstGeom>
            <a:grp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4050">
                <a:solidFill>
                  <a:schemeClr val="tx1">
                    <a:lumMod val="75000"/>
                    <a:lumOff val="25000"/>
                  </a:schemeClr>
                </a:solidFill>
              </a:endParaRPr>
            </a:p>
          </p:txBody>
        </p:sp>
        <p:sp>
          <p:nvSpPr>
            <p:cNvPr id="8" name="타원 39">
              <a:extLst>
                <a:ext uri="{FF2B5EF4-FFF2-40B4-BE49-F238E27FC236}">
                  <a16:creationId xmlns:a16="http://schemas.microsoft.com/office/drawing/2014/main" id="{D61DF97A-4281-4378-8EE2-34AD58F54181}"/>
                </a:ext>
              </a:extLst>
            </p:cNvPr>
            <p:cNvSpPr/>
            <p:nvPr/>
          </p:nvSpPr>
          <p:spPr>
            <a:xfrm>
              <a:off x="7547046" y="3129385"/>
              <a:ext cx="1152000" cy="1152000"/>
            </a:xfrm>
            <a:prstGeom prst="ellipse">
              <a:avLst/>
            </a:prstGeom>
            <a:grp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ko-KR" altLang="en-US" sz="4050" dirty="0">
                <a:solidFill>
                  <a:schemeClr val="tx1">
                    <a:lumMod val="75000"/>
                    <a:lumOff val="25000"/>
                  </a:schemeClr>
                </a:solidFill>
              </a:endParaRPr>
            </a:p>
          </p:txBody>
        </p:sp>
      </p:grpSp>
      <p:grpSp>
        <p:nvGrpSpPr>
          <p:cNvPr id="9" name="그룹 6">
            <a:extLst>
              <a:ext uri="{FF2B5EF4-FFF2-40B4-BE49-F238E27FC236}">
                <a16:creationId xmlns:a16="http://schemas.microsoft.com/office/drawing/2014/main" id="{406DE1CC-3428-4109-A18F-8433E508AEB1}"/>
              </a:ext>
            </a:extLst>
          </p:cNvPr>
          <p:cNvGrpSpPr/>
          <p:nvPr/>
        </p:nvGrpSpPr>
        <p:grpSpPr>
          <a:xfrm>
            <a:off x="14950557" y="3212804"/>
            <a:ext cx="1512000" cy="1512000"/>
            <a:chOff x="8988825" y="2139525"/>
            <a:chExt cx="1008000" cy="1008000"/>
          </a:xfrm>
          <a:solidFill>
            <a:schemeClr val="tx1"/>
          </a:solidFill>
        </p:grpSpPr>
        <p:sp>
          <p:nvSpPr>
            <p:cNvPr id="10" name="Oval 10">
              <a:extLst>
                <a:ext uri="{FF2B5EF4-FFF2-40B4-BE49-F238E27FC236}">
                  <a16:creationId xmlns:a16="http://schemas.microsoft.com/office/drawing/2014/main" id="{29AFE53A-5A87-4FB7-AA83-B1A23C094BDF}"/>
                </a:ext>
              </a:extLst>
            </p:cNvPr>
            <p:cNvSpPr/>
            <p:nvPr/>
          </p:nvSpPr>
          <p:spPr>
            <a:xfrm>
              <a:off x="9060825" y="2211525"/>
              <a:ext cx="864000" cy="864000"/>
            </a:xfrm>
            <a:prstGeom prst="ellipse">
              <a:avLst/>
            </a:prstGeom>
            <a:grp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4050">
                <a:solidFill>
                  <a:schemeClr val="tx1">
                    <a:lumMod val="75000"/>
                    <a:lumOff val="25000"/>
                  </a:schemeClr>
                </a:solidFill>
              </a:endParaRPr>
            </a:p>
          </p:txBody>
        </p:sp>
        <p:sp>
          <p:nvSpPr>
            <p:cNvPr id="11" name="타원 42">
              <a:extLst>
                <a:ext uri="{FF2B5EF4-FFF2-40B4-BE49-F238E27FC236}">
                  <a16:creationId xmlns:a16="http://schemas.microsoft.com/office/drawing/2014/main" id="{AFCB4FF7-A911-40A2-B04A-50CADB36B249}"/>
                </a:ext>
              </a:extLst>
            </p:cNvPr>
            <p:cNvSpPr/>
            <p:nvPr/>
          </p:nvSpPr>
          <p:spPr>
            <a:xfrm>
              <a:off x="8988825" y="2139525"/>
              <a:ext cx="1008000" cy="1008000"/>
            </a:xfrm>
            <a:prstGeom prst="ellipse">
              <a:avLst/>
            </a:prstGeom>
            <a:grp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ko-KR" altLang="en-US" sz="4050">
                <a:solidFill>
                  <a:schemeClr val="tx1">
                    <a:lumMod val="75000"/>
                    <a:lumOff val="25000"/>
                  </a:schemeClr>
                </a:solidFill>
              </a:endParaRPr>
            </a:p>
          </p:txBody>
        </p:sp>
      </p:grpSp>
      <p:grpSp>
        <p:nvGrpSpPr>
          <p:cNvPr id="12" name="그룹 7">
            <a:extLst>
              <a:ext uri="{FF2B5EF4-FFF2-40B4-BE49-F238E27FC236}">
                <a16:creationId xmlns:a16="http://schemas.microsoft.com/office/drawing/2014/main" id="{85E8D5D4-B985-46F0-9186-A9D6D6A00C2D}"/>
              </a:ext>
            </a:extLst>
          </p:cNvPr>
          <p:cNvGrpSpPr/>
          <p:nvPr/>
        </p:nvGrpSpPr>
        <p:grpSpPr>
          <a:xfrm>
            <a:off x="14950557" y="6316304"/>
            <a:ext cx="1512000" cy="1512000"/>
            <a:chOff x="8988825" y="4210868"/>
            <a:chExt cx="1008000" cy="1008000"/>
          </a:xfrm>
          <a:solidFill>
            <a:schemeClr val="tx1"/>
          </a:solidFill>
        </p:grpSpPr>
        <p:sp>
          <p:nvSpPr>
            <p:cNvPr id="13" name="Oval 10">
              <a:extLst>
                <a:ext uri="{FF2B5EF4-FFF2-40B4-BE49-F238E27FC236}">
                  <a16:creationId xmlns:a16="http://schemas.microsoft.com/office/drawing/2014/main" id="{543C55EE-DFAA-44FF-BFCE-636014A8F928}"/>
                </a:ext>
              </a:extLst>
            </p:cNvPr>
            <p:cNvSpPr/>
            <p:nvPr/>
          </p:nvSpPr>
          <p:spPr>
            <a:xfrm>
              <a:off x="9060825" y="4282868"/>
              <a:ext cx="864000" cy="864000"/>
            </a:xfrm>
            <a:prstGeom prst="ellipse">
              <a:avLst/>
            </a:prstGeom>
            <a:grp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4050">
                <a:solidFill>
                  <a:schemeClr val="tx1">
                    <a:lumMod val="75000"/>
                    <a:lumOff val="25000"/>
                  </a:schemeClr>
                </a:solidFill>
              </a:endParaRPr>
            </a:p>
          </p:txBody>
        </p:sp>
        <p:sp>
          <p:nvSpPr>
            <p:cNvPr id="14" name="타원 44">
              <a:extLst>
                <a:ext uri="{FF2B5EF4-FFF2-40B4-BE49-F238E27FC236}">
                  <a16:creationId xmlns:a16="http://schemas.microsoft.com/office/drawing/2014/main" id="{80B04B90-E2A7-4795-BD63-4E5E1D12B796}"/>
                </a:ext>
              </a:extLst>
            </p:cNvPr>
            <p:cNvSpPr/>
            <p:nvPr/>
          </p:nvSpPr>
          <p:spPr>
            <a:xfrm>
              <a:off x="8988825" y="4210868"/>
              <a:ext cx="1008000" cy="1008000"/>
            </a:xfrm>
            <a:prstGeom prst="ellipse">
              <a:avLst/>
            </a:prstGeom>
            <a:grp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ko-KR" altLang="en-US" sz="4050" dirty="0">
                <a:solidFill>
                  <a:schemeClr val="tx1">
                    <a:lumMod val="75000"/>
                    <a:lumOff val="25000"/>
                  </a:schemeClr>
                </a:solidFill>
              </a:endParaRPr>
            </a:p>
          </p:txBody>
        </p:sp>
      </p:grpSp>
      <p:cxnSp>
        <p:nvCxnSpPr>
          <p:cNvPr id="15" name="직선 연결선 5">
            <a:extLst>
              <a:ext uri="{FF2B5EF4-FFF2-40B4-BE49-F238E27FC236}">
                <a16:creationId xmlns:a16="http://schemas.microsoft.com/office/drawing/2014/main" id="{29B5F666-4B53-4C12-8797-D3017E49E01A}"/>
              </a:ext>
            </a:extLst>
          </p:cNvPr>
          <p:cNvCxnSpPr>
            <a:cxnSpLocks/>
            <a:stCxn id="5" idx="6"/>
            <a:endCxn id="8" idx="2"/>
          </p:cNvCxnSpPr>
          <p:nvPr/>
        </p:nvCxnSpPr>
        <p:spPr>
          <a:xfrm>
            <a:off x="10526954" y="5488814"/>
            <a:ext cx="1300339" cy="29983"/>
          </a:xfrm>
          <a:prstGeom prst="lin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16" name="직선 연결선 8">
            <a:extLst>
              <a:ext uri="{FF2B5EF4-FFF2-40B4-BE49-F238E27FC236}">
                <a16:creationId xmlns:a16="http://schemas.microsoft.com/office/drawing/2014/main" id="{45A543D6-C2C5-4BF7-A76A-0C2ACF6460D7}"/>
              </a:ext>
            </a:extLst>
          </p:cNvPr>
          <p:cNvCxnSpPr>
            <a:cxnSpLocks/>
            <a:stCxn id="8" idx="6"/>
          </p:cNvCxnSpPr>
          <p:nvPr/>
        </p:nvCxnSpPr>
        <p:spPr>
          <a:xfrm>
            <a:off x="13555293" y="5518799"/>
            <a:ext cx="2151261" cy="15962"/>
          </a:xfrm>
          <a:prstGeom prst="lin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17" name="직선 연결선 11">
            <a:extLst>
              <a:ext uri="{FF2B5EF4-FFF2-40B4-BE49-F238E27FC236}">
                <a16:creationId xmlns:a16="http://schemas.microsoft.com/office/drawing/2014/main" id="{8CA922E0-049C-47EB-B156-5D133CC66ECC}"/>
              </a:ext>
            </a:extLst>
          </p:cNvPr>
          <p:cNvCxnSpPr/>
          <p:nvPr/>
        </p:nvCxnSpPr>
        <p:spPr>
          <a:xfrm>
            <a:off x="15706557" y="4721291"/>
            <a:ext cx="0" cy="1595015"/>
          </a:xfrm>
          <a:prstGeom prst="lin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18" name="그룹 9">
            <a:extLst>
              <a:ext uri="{FF2B5EF4-FFF2-40B4-BE49-F238E27FC236}">
                <a16:creationId xmlns:a16="http://schemas.microsoft.com/office/drawing/2014/main" id="{D7B448AE-1745-4DA5-A430-52CEBC7DFF2C}"/>
              </a:ext>
            </a:extLst>
          </p:cNvPr>
          <p:cNvGrpSpPr/>
          <p:nvPr/>
        </p:nvGrpSpPr>
        <p:grpSpPr>
          <a:xfrm>
            <a:off x="4644182" y="4654797"/>
            <a:ext cx="1728000" cy="1728000"/>
            <a:chOff x="3517627" y="3101123"/>
            <a:chExt cx="1152000" cy="1152000"/>
          </a:xfrm>
          <a:solidFill>
            <a:schemeClr val="tx1"/>
          </a:solidFill>
        </p:grpSpPr>
        <p:sp>
          <p:nvSpPr>
            <p:cNvPr id="19" name="Oval 10">
              <a:extLst>
                <a:ext uri="{FF2B5EF4-FFF2-40B4-BE49-F238E27FC236}">
                  <a16:creationId xmlns:a16="http://schemas.microsoft.com/office/drawing/2014/main" id="{78D0F881-235A-4AA5-889F-A71984574EFB}"/>
                </a:ext>
              </a:extLst>
            </p:cNvPr>
            <p:cNvSpPr/>
            <p:nvPr/>
          </p:nvSpPr>
          <p:spPr>
            <a:xfrm rot="10800000">
              <a:off x="3589627" y="3173123"/>
              <a:ext cx="1008000" cy="1008000"/>
            </a:xfrm>
            <a:prstGeom prst="ellipse">
              <a:avLst/>
            </a:prstGeom>
            <a:grp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4050">
                <a:solidFill>
                  <a:schemeClr val="tx1">
                    <a:lumMod val="75000"/>
                    <a:lumOff val="25000"/>
                  </a:schemeClr>
                </a:solidFill>
              </a:endParaRPr>
            </a:p>
          </p:txBody>
        </p:sp>
        <p:sp>
          <p:nvSpPr>
            <p:cNvPr id="20" name="타원 58">
              <a:extLst>
                <a:ext uri="{FF2B5EF4-FFF2-40B4-BE49-F238E27FC236}">
                  <a16:creationId xmlns:a16="http://schemas.microsoft.com/office/drawing/2014/main" id="{35FE7B7D-2EB2-4A8C-A3B0-A5EC0CC9314E}"/>
                </a:ext>
              </a:extLst>
            </p:cNvPr>
            <p:cNvSpPr/>
            <p:nvPr/>
          </p:nvSpPr>
          <p:spPr>
            <a:xfrm rot="10800000">
              <a:off x="3517627" y="3101123"/>
              <a:ext cx="1152000" cy="1152000"/>
            </a:xfrm>
            <a:prstGeom prst="ellipse">
              <a:avLst/>
            </a:prstGeom>
            <a:grp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ko-KR" altLang="en-US" sz="4050">
                <a:solidFill>
                  <a:schemeClr val="tx1">
                    <a:lumMod val="75000"/>
                    <a:lumOff val="25000"/>
                  </a:schemeClr>
                </a:solidFill>
              </a:endParaRPr>
            </a:p>
          </p:txBody>
        </p:sp>
      </p:grpSp>
      <p:grpSp>
        <p:nvGrpSpPr>
          <p:cNvPr id="21" name="그룹 12">
            <a:extLst>
              <a:ext uri="{FF2B5EF4-FFF2-40B4-BE49-F238E27FC236}">
                <a16:creationId xmlns:a16="http://schemas.microsoft.com/office/drawing/2014/main" id="{2BD9FE5F-33DE-4621-94CF-4AF7A97E4FAC}"/>
              </a:ext>
            </a:extLst>
          </p:cNvPr>
          <p:cNvGrpSpPr/>
          <p:nvPr/>
        </p:nvGrpSpPr>
        <p:grpSpPr>
          <a:xfrm>
            <a:off x="1926770" y="6316304"/>
            <a:ext cx="1512000" cy="1512000"/>
            <a:chOff x="2208962" y="4213211"/>
            <a:chExt cx="1008000" cy="1008000"/>
          </a:xfrm>
          <a:solidFill>
            <a:schemeClr val="tx1"/>
          </a:solidFill>
        </p:grpSpPr>
        <p:sp>
          <p:nvSpPr>
            <p:cNvPr id="22" name="Oval 10">
              <a:extLst>
                <a:ext uri="{FF2B5EF4-FFF2-40B4-BE49-F238E27FC236}">
                  <a16:creationId xmlns:a16="http://schemas.microsoft.com/office/drawing/2014/main" id="{7399FB7D-3692-45D4-AA95-892854F0DE9B}"/>
                </a:ext>
              </a:extLst>
            </p:cNvPr>
            <p:cNvSpPr/>
            <p:nvPr/>
          </p:nvSpPr>
          <p:spPr>
            <a:xfrm rot="10800000">
              <a:off x="2280962" y="4285211"/>
              <a:ext cx="864000" cy="864000"/>
            </a:xfrm>
            <a:prstGeom prst="ellipse">
              <a:avLst/>
            </a:prstGeom>
            <a:grp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4050">
                <a:solidFill>
                  <a:schemeClr val="tx1">
                    <a:lumMod val="75000"/>
                    <a:lumOff val="25000"/>
                  </a:schemeClr>
                </a:solidFill>
              </a:endParaRPr>
            </a:p>
          </p:txBody>
        </p:sp>
        <p:sp>
          <p:nvSpPr>
            <p:cNvPr id="23" name="타원 59">
              <a:extLst>
                <a:ext uri="{FF2B5EF4-FFF2-40B4-BE49-F238E27FC236}">
                  <a16:creationId xmlns:a16="http://schemas.microsoft.com/office/drawing/2014/main" id="{4AE130D9-30BB-4D7C-B3C7-1B68DBC38841}"/>
                </a:ext>
              </a:extLst>
            </p:cNvPr>
            <p:cNvSpPr/>
            <p:nvPr/>
          </p:nvSpPr>
          <p:spPr>
            <a:xfrm rot="10800000">
              <a:off x="2208962" y="4213211"/>
              <a:ext cx="1008000" cy="1008000"/>
            </a:xfrm>
            <a:prstGeom prst="ellipse">
              <a:avLst/>
            </a:prstGeom>
            <a:grp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ko-KR" altLang="en-US" sz="4050" dirty="0">
                <a:solidFill>
                  <a:schemeClr val="tx1">
                    <a:lumMod val="75000"/>
                    <a:lumOff val="25000"/>
                  </a:schemeClr>
                </a:solidFill>
              </a:endParaRPr>
            </a:p>
          </p:txBody>
        </p:sp>
      </p:grpSp>
      <p:grpSp>
        <p:nvGrpSpPr>
          <p:cNvPr id="24" name="그룹 10">
            <a:extLst>
              <a:ext uri="{FF2B5EF4-FFF2-40B4-BE49-F238E27FC236}">
                <a16:creationId xmlns:a16="http://schemas.microsoft.com/office/drawing/2014/main" id="{DBA03A52-45BB-4078-AA2D-C9C8AEB5E59C}"/>
              </a:ext>
            </a:extLst>
          </p:cNvPr>
          <p:cNvGrpSpPr/>
          <p:nvPr/>
        </p:nvGrpSpPr>
        <p:grpSpPr>
          <a:xfrm>
            <a:off x="1926770" y="3212804"/>
            <a:ext cx="1512000" cy="1512000"/>
            <a:chOff x="2208962" y="2141868"/>
            <a:chExt cx="1008000" cy="1008000"/>
          </a:xfrm>
          <a:solidFill>
            <a:schemeClr val="tx1"/>
          </a:solidFill>
        </p:grpSpPr>
        <p:sp>
          <p:nvSpPr>
            <p:cNvPr id="25" name="Oval 10">
              <a:extLst>
                <a:ext uri="{FF2B5EF4-FFF2-40B4-BE49-F238E27FC236}">
                  <a16:creationId xmlns:a16="http://schemas.microsoft.com/office/drawing/2014/main" id="{7C9B5E94-3EE3-412A-834D-6C58BF889637}"/>
                </a:ext>
              </a:extLst>
            </p:cNvPr>
            <p:cNvSpPr/>
            <p:nvPr/>
          </p:nvSpPr>
          <p:spPr>
            <a:xfrm rot="10800000">
              <a:off x="2280962" y="2213868"/>
              <a:ext cx="864000" cy="864000"/>
            </a:xfrm>
            <a:prstGeom prst="ellipse">
              <a:avLst/>
            </a:prstGeom>
            <a:grp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4050">
                <a:solidFill>
                  <a:schemeClr val="tx1">
                    <a:lumMod val="75000"/>
                    <a:lumOff val="25000"/>
                  </a:schemeClr>
                </a:solidFill>
              </a:endParaRPr>
            </a:p>
          </p:txBody>
        </p:sp>
        <p:sp>
          <p:nvSpPr>
            <p:cNvPr id="26" name="타원 61">
              <a:extLst>
                <a:ext uri="{FF2B5EF4-FFF2-40B4-BE49-F238E27FC236}">
                  <a16:creationId xmlns:a16="http://schemas.microsoft.com/office/drawing/2014/main" id="{DD17F97F-80FB-4537-84EA-FC2A839D740A}"/>
                </a:ext>
              </a:extLst>
            </p:cNvPr>
            <p:cNvSpPr/>
            <p:nvPr/>
          </p:nvSpPr>
          <p:spPr>
            <a:xfrm rot="10800000">
              <a:off x="2208962" y="2141868"/>
              <a:ext cx="1008000" cy="1008000"/>
            </a:xfrm>
            <a:prstGeom prst="ellipse">
              <a:avLst/>
            </a:prstGeom>
            <a:grp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ko-KR" altLang="en-US" sz="4050">
                <a:solidFill>
                  <a:schemeClr val="tx1">
                    <a:lumMod val="75000"/>
                    <a:lumOff val="25000"/>
                  </a:schemeClr>
                </a:solidFill>
              </a:endParaRPr>
            </a:p>
          </p:txBody>
        </p:sp>
      </p:grpSp>
      <p:cxnSp>
        <p:nvCxnSpPr>
          <p:cNvPr id="27" name="직선 연결선 62">
            <a:extLst>
              <a:ext uri="{FF2B5EF4-FFF2-40B4-BE49-F238E27FC236}">
                <a16:creationId xmlns:a16="http://schemas.microsoft.com/office/drawing/2014/main" id="{3A87BC68-F0FC-4CEE-9AC7-E3BD3FDB27F2}"/>
              </a:ext>
            </a:extLst>
          </p:cNvPr>
          <p:cNvCxnSpPr>
            <a:cxnSpLocks/>
            <a:stCxn id="5" idx="2"/>
            <a:endCxn id="20" idx="2"/>
          </p:cNvCxnSpPr>
          <p:nvPr/>
        </p:nvCxnSpPr>
        <p:spPr>
          <a:xfrm flipH="1">
            <a:off x="6372182" y="5488814"/>
            <a:ext cx="1300338" cy="29983"/>
          </a:xfrm>
          <a:prstGeom prst="lin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8" name="직선 연결선 63">
            <a:extLst>
              <a:ext uri="{FF2B5EF4-FFF2-40B4-BE49-F238E27FC236}">
                <a16:creationId xmlns:a16="http://schemas.microsoft.com/office/drawing/2014/main" id="{176FA4F2-4602-4498-9B93-AA94ED1B7B38}"/>
              </a:ext>
            </a:extLst>
          </p:cNvPr>
          <p:cNvCxnSpPr>
            <a:cxnSpLocks/>
            <a:stCxn id="20" idx="6"/>
          </p:cNvCxnSpPr>
          <p:nvPr/>
        </p:nvCxnSpPr>
        <p:spPr>
          <a:xfrm flipH="1" flipV="1">
            <a:off x="2706708" y="5515686"/>
            <a:ext cx="1937475" cy="3111"/>
          </a:xfrm>
          <a:prstGeom prst="lin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9" name="직선 연결선 64">
            <a:extLst>
              <a:ext uri="{FF2B5EF4-FFF2-40B4-BE49-F238E27FC236}">
                <a16:creationId xmlns:a16="http://schemas.microsoft.com/office/drawing/2014/main" id="{5994ABDD-F6C1-4784-B842-73FD4D1594F8}"/>
              </a:ext>
            </a:extLst>
          </p:cNvPr>
          <p:cNvCxnSpPr/>
          <p:nvPr/>
        </p:nvCxnSpPr>
        <p:spPr>
          <a:xfrm flipV="1">
            <a:off x="2682770" y="4724806"/>
            <a:ext cx="0" cy="1595015"/>
          </a:xfrm>
          <a:prstGeom prst="lin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sp>
        <p:nvSpPr>
          <p:cNvPr id="30" name="TextBox 29">
            <a:extLst>
              <a:ext uri="{FF2B5EF4-FFF2-40B4-BE49-F238E27FC236}">
                <a16:creationId xmlns:a16="http://schemas.microsoft.com/office/drawing/2014/main" id="{17D5F926-413E-4B31-B695-B3587BDA264E}"/>
              </a:ext>
            </a:extLst>
          </p:cNvPr>
          <p:cNvSpPr txBox="1"/>
          <p:nvPr/>
        </p:nvSpPr>
        <p:spPr>
          <a:xfrm>
            <a:off x="8005514" y="5014609"/>
            <a:ext cx="2160240" cy="1015663"/>
          </a:xfrm>
          <a:prstGeom prst="rect">
            <a:avLst/>
          </a:prstGeom>
          <a:noFill/>
        </p:spPr>
        <p:txBody>
          <a:bodyPr wrap="square" rtlCol="0">
            <a:spAutoFit/>
          </a:bodyPr>
          <a:lstStyle/>
          <a:p>
            <a:pPr algn="ctr"/>
            <a:r>
              <a:rPr lang="en-US" altLang="ko-KR" sz="3000" b="1" dirty="0">
                <a:solidFill>
                  <a:schemeClr val="bg1"/>
                </a:solidFill>
              </a:rPr>
              <a:t>REQUIRE</a:t>
            </a:r>
          </a:p>
          <a:p>
            <a:pPr algn="ctr"/>
            <a:r>
              <a:rPr lang="en-US" altLang="ko-KR" sz="3000" b="1" dirty="0">
                <a:solidFill>
                  <a:schemeClr val="bg1"/>
                </a:solidFill>
              </a:rPr>
              <a:t>MENTS</a:t>
            </a:r>
            <a:endParaRPr lang="en-JM" altLang="ko-KR" sz="3000" b="1" dirty="0">
              <a:solidFill>
                <a:schemeClr val="bg1"/>
              </a:solidFill>
            </a:endParaRPr>
          </a:p>
        </p:txBody>
      </p:sp>
      <p:sp>
        <p:nvSpPr>
          <p:cNvPr id="37" name="TextBox 36">
            <a:extLst>
              <a:ext uri="{FF2B5EF4-FFF2-40B4-BE49-F238E27FC236}">
                <a16:creationId xmlns:a16="http://schemas.microsoft.com/office/drawing/2014/main" id="{2027152B-50C3-49A2-BDE1-87F411D6C8EF}"/>
              </a:ext>
            </a:extLst>
          </p:cNvPr>
          <p:cNvSpPr txBox="1"/>
          <p:nvPr/>
        </p:nvSpPr>
        <p:spPr>
          <a:xfrm>
            <a:off x="5315583" y="7939849"/>
            <a:ext cx="7656837" cy="923330"/>
          </a:xfrm>
          <a:prstGeom prst="rect">
            <a:avLst/>
          </a:prstGeom>
          <a:noFill/>
        </p:spPr>
        <p:txBody>
          <a:bodyPr wrap="square" rtlCol="0">
            <a:spAutoFit/>
          </a:bodyPr>
          <a:lstStyle/>
          <a:p>
            <a:pPr algn="ctr"/>
            <a:r>
              <a:rPr lang="en-GB" altLang="ko-KR" dirty="0">
                <a:solidFill>
                  <a:schemeClr val="tx1">
                    <a:lumMod val="75000"/>
                    <a:lumOff val="25000"/>
                  </a:schemeClr>
                </a:solidFill>
              </a:rPr>
              <a:t>Ensure compatibility with modern web technologies and browsers. Support standard operating systems. Integrate with third-party payment processors and provide comprehensive user manuals.</a:t>
            </a:r>
            <a:endParaRPr lang="en-US" altLang="ko-KR" dirty="0">
              <a:solidFill>
                <a:schemeClr val="tx1">
                  <a:lumMod val="75000"/>
                  <a:lumOff val="25000"/>
                </a:schemeClr>
              </a:solidFill>
            </a:endParaRPr>
          </a:p>
        </p:txBody>
      </p:sp>
      <p:sp>
        <p:nvSpPr>
          <p:cNvPr id="38" name="자유형 108">
            <a:extLst>
              <a:ext uri="{FF2B5EF4-FFF2-40B4-BE49-F238E27FC236}">
                <a16:creationId xmlns:a16="http://schemas.microsoft.com/office/drawing/2014/main" id="{84393F7B-5040-4EB4-A5D2-CFC03001D02D}"/>
              </a:ext>
            </a:extLst>
          </p:cNvPr>
          <p:cNvSpPr/>
          <p:nvPr/>
        </p:nvSpPr>
        <p:spPr>
          <a:xfrm flipV="1">
            <a:off x="5364000" y="7722518"/>
            <a:ext cx="7560000" cy="68579"/>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4050">
              <a:solidFill>
                <a:schemeClr val="tx1">
                  <a:lumMod val="75000"/>
                  <a:lumOff val="25000"/>
                </a:schemeClr>
              </a:solidFill>
            </a:endParaRPr>
          </a:p>
        </p:txBody>
      </p:sp>
      <p:sp>
        <p:nvSpPr>
          <p:cNvPr id="39" name="자유형 109">
            <a:extLst>
              <a:ext uri="{FF2B5EF4-FFF2-40B4-BE49-F238E27FC236}">
                <a16:creationId xmlns:a16="http://schemas.microsoft.com/office/drawing/2014/main" id="{97569334-4689-4A7B-9A10-9482378C78B1}"/>
              </a:ext>
            </a:extLst>
          </p:cNvPr>
          <p:cNvSpPr/>
          <p:nvPr/>
        </p:nvSpPr>
        <p:spPr>
          <a:xfrm>
            <a:off x="5364000" y="9058096"/>
            <a:ext cx="7560000" cy="68579"/>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4050">
              <a:solidFill>
                <a:schemeClr val="tx1">
                  <a:lumMod val="75000"/>
                  <a:lumOff val="25000"/>
                </a:schemeClr>
              </a:solidFill>
            </a:endParaRPr>
          </a:p>
        </p:txBody>
      </p:sp>
      <p:sp>
        <p:nvSpPr>
          <p:cNvPr id="40" name="Isosceles Triangle 8">
            <a:extLst>
              <a:ext uri="{FF2B5EF4-FFF2-40B4-BE49-F238E27FC236}">
                <a16:creationId xmlns:a16="http://schemas.microsoft.com/office/drawing/2014/main" id="{7C99EBF4-F6A9-4504-BED3-8F4525ED1DD9}"/>
              </a:ext>
            </a:extLst>
          </p:cNvPr>
          <p:cNvSpPr/>
          <p:nvPr/>
        </p:nvSpPr>
        <p:spPr>
          <a:xfrm rot="16200000">
            <a:off x="15451070" y="3666092"/>
            <a:ext cx="510971" cy="609212"/>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p>
        </p:txBody>
      </p:sp>
      <p:sp>
        <p:nvSpPr>
          <p:cNvPr id="41" name="Oval 7">
            <a:extLst>
              <a:ext uri="{FF2B5EF4-FFF2-40B4-BE49-F238E27FC236}">
                <a16:creationId xmlns:a16="http://schemas.microsoft.com/office/drawing/2014/main" id="{F02C8556-D1E7-4E86-B029-331E684301EB}"/>
              </a:ext>
            </a:extLst>
          </p:cNvPr>
          <p:cNvSpPr/>
          <p:nvPr/>
        </p:nvSpPr>
        <p:spPr>
          <a:xfrm>
            <a:off x="15469246" y="6801347"/>
            <a:ext cx="541916" cy="541916"/>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p>
        </p:txBody>
      </p:sp>
      <p:sp>
        <p:nvSpPr>
          <p:cNvPr id="42" name="Round Same Side Corner Rectangle 11">
            <a:extLst>
              <a:ext uri="{FF2B5EF4-FFF2-40B4-BE49-F238E27FC236}">
                <a16:creationId xmlns:a16="http://schemas.microsoft.com/office/drawing/2014/main" id="{78B8C4E4-EE65-4691-87D9-CCEE64320624}"/>
              </a:ext>
            </a:extLst>
          </p:cNvPr>
          <p:cNvSpPr>
            <a:spLocks noChangeAspect="1"/>
          </p:cNvSpPr>
          <p:nvPr/>
        </p:nvSpPr>
        <p:spPr>
          <a:xfrm rot="9900000">
            <a:off x="5209227" y="5282514"/>
            <a:ext cx="594000" cy="504489"/>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p>
        </p:txBody>
      </p:sp>
      <p:sp>
        <p:nvSpPr>
          <p:cNvPr id="43" name="Rounded Rectangle 27">
            <a:extLst>
              <a:ext uri="{FF2B5EF4-FFF2-40B4-BE49-F238E27FC236}">
                <a16:creationId xmlns:a16="http://schemas.microsoft.com/office/drawing/2014/main" id="{F5B54970-D521-49A7-ABAC-6EA4F10332BD}"/>
              </a:ext>
            </a:extLst>
          </p:cNvPr>
          <p:cNvSpPr/>
          <p:nvPr/>
        </p:nvSpPr>
        <p:spPr>
          <a:xfrm>
            <a:off x="2434943" y="3771139"/>
            <a:ext cx="519594" cy="39911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p>
        </p:txBody>
      </p:sp>
      <p:sp>
        <p:nvSpPr>
          <p:cNvPr id="44" name="Rectangle 16">
            <a:extLst>
              <a:ext uri="{FF2B5EF4-FFF2-40B4-BE49-F238E27FC236}">
                <a16:creationId xmlns:a16="http://schemas.microsoft.com/office/drawing/2014/main" id="{1C57E3FE-5A0D-4816-953F-213842AAE872}"/>
              </a:ext>
            </a:extLst>
          </p:cNvPr>
          <p:cNvSpPr/>
          <p:nvPr/>
        </p:nvSpPr>
        <p:spPr>
          <a:xfrm>
            <a:off x="2411118" y="6916031"/>
            <a:ext cx="591177" cy="388530"/>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p>
        </p:txBody>
      </p:sp>
      <p:sp>
        <p:nvSpPr>
          <p:cNvPr id="45" name="Oval 21">
            <a:extLst>
              <a:ext uri="{FF2B5EF4-FFF2-40B4-BE49-F238E27FC236}">
                <a16:creationId xmlns:a16="http://schemas.microsoft.com/office/drawing/2014/main" id="{79587214-E3F3-49DC-B600-F8F6A332949A}"/>
              </a:ext>
            </a:extLst>
          </p:cNvPr>
          <p:cNvSpPr>
            <a:spLocks noChangeAspect="1"/>
          </p:cNvSpPr>
          <p:nvPr/>
        </p:nvSpPr>
        <p:spPr>
          <a:xfrm>
            <a:off x="12418733" y="5214240"/>
            <a:ext cx="572858" cy="577641"/>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p>
        </p:txBody>
      </p:sp>
      <p:sp>
        <p:nvSpPr>
          <p:cNvPr id="48" name="TextBox 13">
            <a:extLst>
              <a:ext uri="{FF2B5EF4-FFF2-40B4-BE49-F238E27FC236}">
                <a16:creationId xmlns:a16="http://schemas.microsoft.com/office/drawing/2014/main" id="{3036E50F-FA45-C883-E690-6392C0186003}"/>
              </a:ext>
            </a:extLst>
          </p:cNvPr>
          <p:cNvSpPr txBox="1"/>
          <p:nvPr/>
        </p:nvSpPr>
        <p:spPr>
          <a:xfrm>
            <a:off x="3330770" y="384678"/>
            <a:ext cx="11552977" cy="1166783"/>
          </a:xfrm>
          <a:prstGeom prst="rect">
            <a:avLst/>
          </a:prstGeom>
        </p:spPr>
        <p:txBody>
          <a:bodyPr lIns="0" tIns="0" rIns="0" bIns="0" rtlCol="0" anchor="t">
            <a:spAutoFit/>
          </a:bodyPr>
          <a:lstStyle/>
          <a:p>
            <a:pPr algn="ctr">
              <a:lnSpc>
                <a:spcPts val="9587"/>
              </a:lnSpc>
            </a:pPr>
            <a:r>
              <a:rPr lang="en-US" sz="6947" spc="368" dirty="0">
                <a:solidFill>
                  <a:srgbClr val="231F20"/>
                </a:solidFill>
                <a:latin typeface="Oswald Bold"/>
              </a:rPr>
              <a:t>SOFTWARE REQUIREMEMTS</a:t>
            </a:r>
          </a:p>
        </p:txBody>
      </p:sp>
      <p:grpSp>
        <p:nvGrpSpPr>
          <p:cNvPr id="49" name="Group 14">
            <a:extLst>
              <a:ext uri="{FF2B5EF4-FFF2-40B4-BE49-F238E27FC236}">
                <a16:creationId xmlns:a16="http://schemas.microsoft.com/office/drawing/2014/main" id="{C306E7D3-DD72-0933-F311-9D0D721314FC}"/>
              </a:ext>
            </a:extLst>
          </p:cNvPr>
          <p:cNvGrpSpPr/>
          <p:nvPr/>
        </p:nvGrpSpPr>
        <p:grpSpPr>
          <a:xfrm>
            <a:off x="850054" y="2107797"/>
            <a:ext cx="3689372" cy="1032731"/>
            <a:chOff x="3790962" y="4953620"/>
            <a:chExt cx="1550267" cy="688486"/>
          </a:xfrm>
        </p:grpSpPr>
        <p:sp>
          <p:nvSpPr>
            <p:cNvPr id="50" name="TextBox 49">
              <a:extLst>
                <a:ext uri="{FF2B5EF4-FFF2-40B4-BE49-F238E27FC236}">
                  <a16:creationId xmlns:a16="http://schemas.microsoft.com/office/drawing/2014/main" id="{7F396A60-69D3-A93E-7821-E4186DA378F2}"/>
                </a:ext>
              </a:extLst>
            </p:cNvPr>
            <p:cNvSpPr txBox="1"/>
            <p:nvPr/>
          </p:nvSpPr>
          <p:spPr>
            <a:xfrm>
              <a:off x="3790962" y="4953620"/>
              <a:ext cx="1550267" cy="276998"/>
            </a:xfrm>
            <a:prstGeom prst="rect">
              <a:avLst/>
            </a:prstGeom>
            <a:noFill/>
          </p:spPr>
          <p:txBody>
            <a:bodyPr wrap="square" rtlCol="0" anchor="ctr">
              <a:spAutoFit/>
            </a:bodyPr>
            <a:lstStyle/>
            <a:p>
              <a:pPr algn="ctr"/>
              <a:r>
                <a:rPr lang="en-US" altLang="ko-KR" sz="2100" b="1" dirty="0">
                  <a:solidFill>
                    <a:schemeClr val="tx1">
                      <a:lumMod val="75000"/>
                      <a:lumOff val="25000"/>
                    </a:schemeClr>
                  </a:solidFill>
                  <a:cs typeface="Arial" pitchFamily="34" charset="0"/>
                </a:rPr>
                <a:t>Web Browser Compatibility</a:t>
              </a:r>
              <a:endParaRPr lang="ko-KR" altLang="en-US" sz="2100" b="1" dirty="0">
                <a:solidFill>
                  <a:schemeClr val="tx1">
                    <a:lumMod val="75000"/>
                    <a:lumOff val="25000"/>
                  </a:schemeClr>
                </a:solidFill>
                <a:cs typeface="Arial" pitchFamily="34" charset="0"/>
              </a:endParaRPr>
            </a:p>
          </p:txBody>
        </p:sp>
        <p:sp>
          <p:nvSpPr>
            <p:cNvPr id="51" name="TextBox 50">
              <a:extLst>
                <a:ext uri="{FF2B5EF4-FFF2-40B4-BE49-F238E27FC236}">
                  <a16:creationId xmlns:a16="http://schemas.microsoft.com/office/drawing/2014/main" id="{09CD7609-4C37-E768-C8CB-044B1807D53C}"/>
                </a:ext>
              </a:extLst>
            </p:cNvPr>
            <p:cNvSpPr txBox="1"/>
            <p:nvPr/>
          </p:nvSpPr>
          <p:spPr>
            <a:xfrm>
              <a:off x="3790962" y="5211220"/>
              <a:ext cx="1550267" cy="430886"/>
            </a:xfrm>
            <a:prstGeom prst="rect">
              <a:avLst/>
            </a:prstGeom>
            <a:noFill/>
          </p:spPr>
          <p:txBody>
            <a:bodyPr wrap="square" rtlCol="0">
              <a:spAutoFit/>
            </a:bodyPr>
            <a:lstStyle/>
            <a:p>
              <a:pPr algn="ctr"/>
              <a:r>
                <a:rPr lang="en-GB" dirty="0"/>
                <a:t>Support for modern web technologies, including Chrome ETC</a:t>
              </a:r>
            </a:p>
          </p:txBody>
        </p:sp>
      </p:grpSp>
      <p:grpSp>
        <p:nvGrpSpPr>
          <p:cNvPr id="52" name="Group 14">
            <a:extLst>
              <a:ext uri="{FF2B5EF4-FFF2-40B4-BE49-F238E27FC236}">
                <a16:creationId xmlns:a16="http://schemas.microsoft.com/office/drawing/2014/main" id="{482C7413-2DA0-34A6-E8E5-559627119D14}"/>
              </a:ext>
            </a:extLst>
          </p:cNvPr>
          <p:cNvGrpSpPr/>
          <p:nvPr/>
        </p:nvGrpSpPr>
        <p:grpSpPr>
          <a:xfrm>
            <a:off x="776459" y="7939849"/>
            <a:ext cx="3689372" cy="1032731"/>
            <a:chOff x="3790962" y="4953620"/>
            <a:chExt cx="1550267" cy="688486"/>
          </a:xfrm>
        </p:grpSpPr>
        <p:sp>
          <p:nvSpPr>
            <p:cNvPr id="53" name="TextBox 52">
              <a:extLst>
                <a:ext uri="{FF2B5EF4-FFF2-40B4-BE49-F238E27FC236}">
                  <a16:creationId xmlns:a16="http://schemas.microsoft.com/office/drawing/2014/main" id="{B6B9BF8A-4558-69CE-0954-42F26353233B}"/>
                </a:ext>
              </a:extLst>
            </p:cNvPr>
            <p:cNvSpPr txBox="1"/>
            <p:nvPr/>
          </p:nvSpPr>
          <p:spPr>
            <a:xfrm>
              <a:off x="3790962" y="4953620"/>
              <a:ext cx="1550267" cy="276998"/>
            </a:xfrm>
            <a:prstGeom prst="rect">
              <a:avLst/>
            </a:prstGeom>
            <a:noFill/>
          </p:spPr>
          <p:txBody>
            <a:bodyPr wrap="square" rtlCol="0" anchor="ctr">
              <a:spAutoFit/>
            </a:bodyPr>
            <a:lstStyle/>
            <a:p>
              <a:pPr algn="ctr"/>
              <a:r>
                <a:rPr lang="en-US" altLang="ko-KR" sz="2100" b="1" dirty="0">
                  <a:solidFill>
                    <a:schemeClr val="tx1">
                      <a:lumMod val="75000"/>
                      <a:lumOff val="25000"/>
                    </a:schemeClr>
                  </a:solidFill>
                  <a:cs typeface="Arial" pitchFamily="34" charset="0"/>
                </a:rPr>
                <a:t>Payment Processor Integration</a:t>
              </a:r>
              <a:endParaRPr lang="ko-KR" altLang="en-US" sz="2100" b="1" dirty="0">
                <a:solidFill>
                  <a:schemeClr val="tx1">
                    <a:lumMod val="75000"/>
                    <a:lumOff val="25000"/>
                  </a:schemeClr>
                </a:solidFill>
                <a:cs typeface="Arial" pitchFamily="34" charset="0"/>
              </a:endParaRPr>
            </a:p>
          </p:txBody>
        </p:sp>
        <p:sp>
          <p:nvSpPr>
            <p:cNvPr id="54" name="TextBox 53">
              <a:extLst>
                <a:ext uri="{FF2B5EF4-FFF2-40B4-BE49-F238E27FC236}">
                  <a16:creationId xmlns:a16="http://schemas.microsoft.com/office/drawing/2014/main" id="{8F871D5D-6CD5-D3B5-8E15-0B2447950574}"/>
                </a:ext>
              </a:extLst>
            </p:cNvPr>
            <p:cNvSpPr txBox="1"/>
            <p:nvPr/>
          </p:nvSpPr>
          <p:spPr>
            <a:xfrm>
              <a:off x="3790962" y="5211220"/>
              <a:ext cx="1550267" cy="430886"/>
            </a:xfrm>
            <a:prstGeom prst="rect">
              <a:avLst/>
            </a:prstGeom>
            <a:noFill/>
          </p:spPr>
          <p:txBody>
            <a:bodyPr wrap="square" rtlCol="0">
              <a:spAutoFit/>
            </a:bodyPr>
            <a:lstStyle/>
            <a:p>
              <a:pPr algn="ctr"/>
              <a:r>
                <a:rPr lang="en-GB" dirty="0"/>
                <a:t>Integration with third-party payment processors.</a:t>
              </a:r>
            </a:p>
          </p:txBody>
        </p:sp>
      </p:grpSp>
      <p:grpSp>
        <p:nvGrpSpPr>
          <p:cNvPr id="55" name="Group 14">
            <a:extLst>
              <a:ext uri="{FF2B5EF4-FFF2-40B4-BE49-F238E27FC236}">
                <a16:creationId xmlns:a16="http://schemas.microsoft.com/office/drawing/2014/main" id="{A27C8FF4-9F02-F1E1-58F0-A724F635B8FB}"/>
              </a:ext>
            </a:extLst>
          </p:cNvPr>
          <p:cNvGrpSpPr/>
          <p:nvPr/>
        </p:nvGrpSpPr>
        <p:grpSpPr>
          <a:xfrm>
            <a:off x="3730943" y="3537062"/>
            <a:ext cx="3689372" cy="1059949"/>
            <a:chOff x="3684986" y="4951456"/>
            <a:chExt cx="1550267" cy="706631"/>
          </a:xfrm>
        </p:grpSpPr>
        <p:sp>
          <p:nvSpPr>
            <p:cNvPr id="56" name="TextBox 55">
              <a:extLst>
                <a:ext uri="{FF2B5EF4-FFF2-40B4-BE49-F238E27FC236}">
                  <a16:creationId xmlns:a16="http://schemas.microsoft.com/office/drawing/2014/main" id="{933E199B-DFF9-9C71-C164-D2CAA03AE784}"/>
                </a:ext>
              </a:extLst>
            </p:cNvPr>
            <p:cNvSpPr txBox="1"/>
            <p:nvPr/>
          </p:nvSpPr>
          <p:spPr>
            <a:xfrm>
              <a:off x="3684986" y="4951456"/>
              <a:ext cx="1550267" cy="276998"/>
            </a:xfrm>
            <a:prstGeom prst="rect">
              <a:avLst/>
            </a:prstGeom>
            <a:noFill/>
          </p:spPr>
          <p:txBody>
            <a:bodyPr wrap="square" rtlCol="0" anchor="ctr">
              <a:spAutoFit/>
            </a:bodyPr>
            <a:lstStyle/>
            <a:p>
              <a:pPr algn="ctr"/>
              <a:r>
                <a:rPr lang="en-US" altLang="ko-KR" sz="2100" b="1" dirty="0">
                  <a:solidFill>
                    <a:schemeClr val="tx1">
                      <a:lumMod val="75000"/>
                      <a:lumOff val="25000"/>
                    </a:schemeClr>
                  </a:solidFill>
                  <a:cs typeface="Arial" pitchFamily="34" charset="0"/>
                </a:rPr>
                <a:t>OS Compatibility</a:t>
              </a:r>
              <a:endParaRPr lang="ko-KR" altLang="en-US" sz="2100" b="1" dirty="0">
                <a:solidFill>
                  <a:schemeClr val="tx1">
                    <a:lumMod val="75000"/>
                    <a:lumOff val="25000"/>
                  </a:schemeClr>
                </a:solidFill>
                <a:cs typeface="Arial" pitchFamily="34" charset="0"/>
              </a:endParaRPr>
            </a:p>
          </p:txBody>
        </p:sp>
        <p:sp>
          <p:nvSpPr>
            <p:cNvPr id="57" name="TextBox 56">
              <a:extLst>
                <a:ext uri="{FF2B5EF4-FFF2-40B4-BE49-F238E27FC236}">
                  <a16:creationId xmlns:a16="http://schemas.microsoft.com/office/drawing/2014/main" id="{3702E6A0-2925-7C1F-D923-5FC2921132BC}"/>
                </a:ext>
              </a:extLst>
            </p:cNvPr>
            <p:cNvSpPr txBox="1"/>
            <p:nvPr/>
          </p:nvSpPr>
          <p:spPr>
            <a:xfrm>
              <a:off x="3871953" y="5227201"/>
              <a:ext cx="1199428" cy="430886"/>
            </a:xfrm>
            <a:prstGeom prst="rect">
              <a:avLst/>
            </a:prstGeom>
            <a:noFill/>
          </p:spPr>
          <p:txBody>
            <a:bodyPr wrap="square" rtlCol="0">
              <a:spAutoFit/>
            </a:bodyPr>
            <a:lstStyle/>
            <a:p>
              <a:pPr algn="ctr"/>
              <a:r>
                <a:rPr lang="en-GB" dirty="0"/>
                <a:t>Compatibility with standard operating systems.</a:t>
              </a:r>
            </a:p>
          </p:txBody>
        </p:sp>
      </p:grpSp>
      <p:grpSp>
        <p:nvGrpSpPr>
          <p:cNvPr id="58" name="Group 14">
            <a:extLst>
              <a:ext uri="{FF2B5EF4-FFF2-40B4-BE49-F238E27FC236}">
                <a16:creationId xmlns:a16="http://schemas.microsoft.com/office/drawing/2014/main" id="{69F83DCF-03AD-2DBC-4FEA-2FED02EC6E8A}"/>
              </a:ext>
            </a:extLst>
          </p:cNvPr>
          <p:cNvGrpSpPr/>
          <p:nvPr/>
        </p:nvGrpSpPr>
        <p:grpSpPr>
          <a:xfrm>
            <a:off x="10719354" y="3658242"/>
            <a:ext cx="3689372" cy="1010709"/>
            <a:chOff x="3892755" y="5043977"/>
            <a:chExt cx="1550267" cy="673805"/>
          </a:xfrm>
        </p:grpSpPr>
        <p:sp>
          <p:nvSpPr>
            <p:cNvPr id="59" name="TextBox 58">
              <a:extLst>
                <a:ext uri="{FF2B5EF4-FFF2-40B4-BE49-F238E27FC236}">
                  <a16:creationId xmlns:a16="http://schemas.microsoft.com/office/drawing/2014/main" id="{152649F1-9752-A6D6-2395-ACD4884D8171}"/>
                </a:ext>
              </a:extLst>
            </p:cNvPr>
            <p:cNvSpPr txBox="1"/>
            <p:nvPr/>
          </p:nvSpPr>
          <p:spPr>
            <a:xfrm>
              <a:off x="3892755" y="5043977"/>
              <a:ext cx="1550267" cy="276998"/>
            </a:xfrm>
            <a:prstGeom prst="rect">
              <a:avLst/>
            </a:prstGeom>
            <a:noFill/>
          </p:spPr>
          <p:txBody>
            <a:bodyPr wrap="square" rtlCol="0" anchor="ctr">
              <a:spAutoFit/>
            </a:bodyPr>
            <a:lstStyle/>
            <a:p>
              <a:pPr algn="ctr"/>
              <a:r>
                <a:rPr lang="en-US" altLang="ko-KR" sz="2100" b="1" dirty="0">
                  <a:solidFill>
                    <a:schemeClr val="tx1">
                      <a:lumMod val="75000"/>
                      <a:lumOff val="25000"/>
                    </a:schemeClr>
                  </a:solidFill>
                  <a:cs typeface="Arial" pitchFamily="34" charset="0"/>
                </a:rPr>
                <a:t>User Manuals</a:t>
              </a:r>
              <a:endParaRPr lang="ko-KR" altLang="en-US" sz="2100" b="1" dirty="0">
                <a:solidFill>
                  <a:schemeClr val="tx1">
                    <a:lumMod val="75000"/>
                    <a:lumOff val="25000"/>
                  </a:schemeClr>
                </a:solidFill>
                <a:cs typeface="Arial" pitchFamily="34" charset="0"/>
              </a:endParaRPr>
            </a:p>
          </p:txBody>
        </p:sp>
        <p:sp>
          <p:nvSpPr>
            <p:cNvPr id="60" name="TextBox 59">
              <a:extLst>
                <a:ext uri="{FF2B5EF4-FFF2-40B4-BE49-F238E27FC236}">
                  <a16:creationId xmlns:a16="http://schemas.microsoft.com/office/drawing/2014/main" id="{9010BBF2-15FF-DEF9-A12C-7DF260C1D06F}"/>
                </a:ext>
              </a:extLst>
            </p:cNvPr>
            <p:cNvSpPr txBox="1"/>
            <p:nvPr/>
          </p:nvSpPr>
          <p:spPr>
            <a:xfrm>
              <a:off x="4121646" y="5286896"/>
              <a:ext cx="1199428" cy="430886"/>
            </a:xfrm>
            <a:prstGeom prst="rect">
              <a:avLst/>
            </a:prstGeom>
            <a:noFill/>
          </p:spPr>
          <p:txBody>
            <a:bodyPr wrap="square" rtlCol="0">
              <a:spAutoFit/>
            </a:bodyPr>
            <a:lstStyle/>
            <a:p>
              <a:pPr algn="ctr"/>
              <a:r>
                <a:rPr lang="en-GB" dirty="0"/>
                <a:t>Providing user manuals for effective navigation.</a:t>
              </a:r>
            </a:p>
          </p:txBody>
        </p:sp>
      </p:grpSp>
      <p:grpSp>
        <p:nvGrpSpPr>
          <p:cNvPr id="61" name="Group 14">
            <a:extLst>
              <a:ext uri="{FF2B5EF4-FFF2-40B4-BE49-F238E27FC236}">
                <a16:creationId xmlns:a16="http://schemas.microsoft.com/office/drawing/2014/main" id="{BC7F8E88-8336-239F-11B7-95D4B0131BAA}"/>
              </a:ext>
            </a:extLst>
          </p:cNvPr>
          <p:cNvGrpSpPr/>
          <p:nvPr/>
        </p:nvGrpSpPr>
        <p:grpSpPr>
          <a:xfrm>
            <a:off x="13895518" y="2029517"/>
            <a:ext cx="3689372" cy="1032731"/>
            <a:chOff x="3790962" y="4953620"/>
            <a:chExt cx="1550267" cy="688486"/>
          </a:xfrm>
        </p:grpSpPr>
        <p:sp>
          <p:nvSpPr>
            <p:cNvPr id="62" name="TextBox 61">
              <a:extLst>
                <a:ext uri="{FF2B5EF4-FFF2-40B4-BE49-F238E27FC236}">
                  <a16:creationId xmlns:a16="http://schemas.microsoft.com/office/drawing/2014/main" id="{24315146-845C-4781-A43E-2E4A8A79E088}"/>
                </a:ext>
              </a:extLst>
            </p:cNvPr>
            <p:cNvSpPr txBox="1"/>
            <p:nvPr/>
          </p:nvSpPr>
          <p:spPr>
            <a:xfrm>
              <a:off x="3790962" y="4953620"/>
              <a:ext cx="1550267" cy="276998"/>
            </a:xfrm>
            <a:prstGeom prst="rect">
              <a:avLst/>
            </a:prstGeom>
            <a:noFill/>
          </p:spPr>
          <p:txBody>
            <a:bodyPr wrap="square" rtlCol="0" anchor="ctr">
              <a:spAutoFit/>
            </a:bodyPr>
            <a:lstStyle/>
            <a:p>
              <a:pPr algn="ctr"/>
              <a:r>
                <a:rPr lang="en-US" altLang="ko-KR" sz="2100" b="1" dirty="0">
                  <a:solidFill>
                    <a:schemeClr val="tx1">
                      <a:lumMod val="75000"/>
                      <a:lumOff val="25000"/>
                    </a:schemeClr>
                  </a:solidFill>
                  <a:cs typeface="Arial" pitchFamily="34" charset="0"/>
                </a:rPr>
                <a:t>Assumptions</a:t>
              </a:r>
              <a:endParaRPr lang="ko-KR" altLang="en-US" sz="2100" b="1" dirty="0">
                <a:solidFill>
                  <a:schemeClr val="tx1">
                    <a:lumMod val="75000"/>
                    <a:lumOff val="25000"/>
                  </a:schemeClr>
                </a:solidFill>
                <a:cs typeface="Arial" pitchFamily="34" charset="0"/>
              </a:endParaRPr>
            </a:p>
          </p:txBody>
        </p:sp>
        <p:sp>
          <p:nvSpPr>
            <p:cNvPr id="63" name="TextBox 62">
              <a:extLst>
                <a:ext uri="{FF2B5EF4-FFF2-40B4-BE49-F238E27FC236}">
                  <a16:creationId xmlns:a16="http://schemas.microsoft.com/office/drawing/2014/main" id="{AD270217-571B-218A-5730-DD2A7A73F287}"/>
                </a:ext>
              </a:extLst>
            </p:cNvPr>
            <p:cNvSpPr txBox="1"/>
            <p:nvPr/>
          </p:nvSpPr>
          <p:spPr>
            <a:xfrm>
              <a:off x="3790962" y="5211220"/>
              <a:ext cx="1550267" cy="430886"/>
            </a:xfrm>
            <a:prstGeom prst="rect">
              <a:avLst/>
            </a:prstGeom>
            <a:noFill/>
          </p:spPr>
          <p:txBody>
            <a:bodyPr wrap="square" rtlCol="0">
              <a:spAutoFit/>
            </a:bodyPr>
            <a:lstStyle/>
            <a:p>
              <a:pPr algn="ctr"/>
              <a:r>
                <a:rPr lang="en-GB" dirty="0"/>
                <a:t>Assuming users have access to a stable internet connection.</a:t>
              </a:r>
            </a:p>
          </p:txBody>
        </p:sp>
      </p:grpSp>
      <p:grpSp>
        <p:nvGrpSpPr>
          <p:cNvPr id="64" name="Group 14">
            <a:extLst>
              <a:ext uri="{FF2B5EF4-FFF2-40B4-BE49-F238E27FC236}">
                <a16:creationId xmlns:a16="http://schemas.microsoft.com/office/drawing/2014/main" id="{53C699B8-FEF4-A828-8CD0-B96066E7E367}"/>
              </a:ext>
            </a:extLst>
          </p:cNvPr>
          <p:cNvGrpSpPr/>
          <p:nvPr/>
        </p:nvGrpSpPr>
        <p:grpSpPr>
          <a:xfrm>
            <a:off x="13895518" y="7936308"/>
            <a:ext cx="3689372" cy="1313276"/>
            <a:chOff x="3677106" y="4956066"/>
            <a:chExt cx="1550267" cy="875515"/>
          </a:xfrm>
        </p:grpSpPr>
        <p:sp>
          <p:nvSpPr>
            <p:cNvPr id="65" name="TextBox 64">
              <a:extLst>
                <a:ext uri="{FF2B5EF4-FFF2-40B4-BE49-F238E27FC236}">
                  <a16:creationId xmlns:a16="http://schemas.microsoft.com/office/drawing/2014/main" id="{9FA594C0-0DBF-2FD0-2B4D-3867E9396AAB}"/>
                </a:ext>
              </a:extLst>
            </p:cNvPr>
            <p:cNvSpPr txBox="1"/>
            <p:nvPr/>
          </p:nvSpPr>
          <p:spPr>
            <a:xfrm>
              <a:off x="3677106" y="4956066"/>
              <a:ext cx="1550267" cy="276998"/>
            </a:xfrm>
            <a:prstGeom prst="rect">
              <a:avLst/>
            </a:prstGeom>
            <a:noFill/>
          </p:spPr>
          <p:txBody>
            <a:bodyPr wrap="square" rtlCol="0" anchor="ctr">
              <a:spAutoFit/>
            </a:bodyPr>
            <a:lstStyle/>
            <a:p>
              <a:pPr algn="ctr"/>
              <a:r>
                <a:rPr lang="en-US" altLang="ko-KR" sz="2100" b="1" dirty="0">
                  <a:solidFill>
                    <a:schemeClr val="tx1">
                      <a:lumMod val="75000"/>
                      <a:lumOff val="25000"/>
                    </a:schemeClr>
                  </a:solidFill>
                  <a:cs typeface="Arial" pitchFamily="34" charset="0"/>
                </a:rPr>
                <a:t>Accessibility Features</a:t>
              </a:r>
              <a:endParaRPr lang="ko-KR" altLang="en-US" sz="2100" b="1" dirty="0">
                <a:solidFill>
                  <a:schemeClr val="tx1">
                    <a:lumMod val="75000"/>
                    <a:lumOff val="25000"/>
                  </a:schemeClr>
                </a:solidFill>
                <a:cs typeface="Arial" pitchFamily="34" charset="0"/>
              </a:endParaRPr>
            </a:p>
          </p:txBody>
        </p:sp>
        <p:sp>
          <p:nvSpPr>
            <p:cNvPr id="66" name="TextBox 65">
              <a:extLst>
                <a:ext uri="{FF2B5EF4-FFF2-40B4-BE49-F238E27FC236}">
                  <a16:creationId xmlns:a16="http://schemas.microsoft.com/office/drawing/2014/main" id="{7D67BB5E-9FB5-4BAD-98E0-25E99FB2629B}"/>
                </a:ext>
              </a:extLst>
            </p:cNvPr>
            <p:cNvSpPr txBox="1"/>
            <p:nvPr/>
          </p:nvSpPr>
          <p:spPr>
            <a:xfrm>
              <a:off x="3677106" y="5216029"/>
              <a:ext cx="1550267" cy="615552"/>
            </a:xfrm>
            <a:prstGeom prst="rect">
              <a:avLst/>
            </a:prstGeom>
            <a:noFill/>
          </p:spPr>
          <p:txBody>
            <a:bodyPr wrap="square" rtlCol="0">
              <a:spAutoFit/>
            </a:bodyPr>
            <a:lstStyle/>
            <a:p>
              <a:pPr algn="ctr"/>
              <a:r>
                <a:rPr lang="en-GB" dirty="0"/>
                <a:t>Implementation of accessibility features to cater to users with disabilities.</a:t>
              </a:r>
            </a:p>
          </p:txBody>
        </p:sp>
      </p:grpSp>
    </p:spTree>
    <p:extLst>
      <p:ext uri="{BB962C8B-B14F-4D97-AF65-F5344CB8AC3E}">
        <p14:creationId xmlns:p14="http://schemas.microsoft.com/office/powerpoint/2010/main" val="626227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887923">
            <a:off x="-6937517" y="-8747353"/>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580377">
            <a:off x="10646613" y="3123224"/>
            <a:ext cx="12102934" cy="12419055"/>
          </a:xfrm>
          <a:custGeom>
            <a:avLst/>
            <a:gdLst/>
            <a:ahLst/>
            <a:cxnLst/>
            <a:rect l="l" t="t" r="r" b="b"/>
            <a:pathLst>
              <a:path w="12102934" h="12419055">
                <a:moveTo>
                  <a:pt x="0" y="0"/>
                </a:moveTo>
                <a:lnTo>
                  <a:pt x="12102933" y="0"/>
                </a:lnTo>
                <a:lnTo>
                  <a:pt x="12102933" y="12419055"/>
                </a:lnTo>
                <a:lnTo>
                  <a:pt x="0" y="124190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2343797" y="1155414"/>
            <a:ext cx="13617940" cy="1594138"/>
          </a:xfrm>
          <a:prstGeom prst="rect">
            <a:avLst/>
          </a:prstGeom>
        </p:spPr>
        <p:txBody>
          <a:bodyPr lIns="0" tIns="0" rIns="0" bIns="0" rtlCol="0" anchor="t">
            <a:spAutoFit/>
          </a:bodyPr>
          <a:lstStyle/>
          <a:p>
            <a:pPr marL="0" lvl="0" indent="0" algn="ctr">
              <a:lnSpc>
                <a:spcPts val="13015"/>
              </a:lnSpc>
              <a:spcBef>
                <a:spcPct val="0"/>
              </a:spcBef>
            </a:pPr>
            <a:r>
              <a:rPr lang="en-US" sz="9431" spc="924" dirty="0">
                <a:solidFill>
                  <a:srgbClr val="231F20"/>
                </a:solidFill>
                <a:latin typeface="Oswald Bold"/>
              </a:rPr>
              <a:t>GROUP MEMBERS</a:t>
            </a:r>
          </a:p>
        </p:txBody>
      </p:sp>
      <p:grpSp>
        <p:nvGrpSpPr>
          <p:cNvPr id="6" name="Group 6"/>
          <p:cNvGrpSpPr/>
          <p:nvPr/>
        </p:nvGrpSpPr>
        <p:grpSpPr>
          <a:xfrm>
            <a:off x="3416119" y="4821179"/>
            <a:ext cx="3145217" cy="3434885"/>
            <a:chOff x="0" y="0"/>
            <a:chExt cx="862412" cy="941838"/>
          </a:xfrm>
        </p:grpSpPr>
        <p:sp>
          <p:nvSpPr>
            <p:cNvPr id="7" name="Freeform 7"/>
            <p:cNvSpPr/>
            <p:nvPr/>
          </p:nvSpPr>
          <p:spPr>
            <a:xfrm>
              <a:off x="0" y="0"/>
              <a:ext cx="862412" cy="941838"/>
            </a:xfrm>
            <a:custGeom>
              <a:avLst/>
              <a:gdLst/>
              <a:ahLst/>
              <a:cxnLst/>
              <a:rect l="l" t="t" r="r" b="b"/>
              <a:pathLst>
                <a:path w="862412" h="941838">
                  <a:moveTo>
                    <a:pt x="0" y="0"/>
                  </a:moveTo>
                  <a:lnTo>
                    <a:pt x="862412" y="0"/>
                  </a:lnTo>
                  <a:lnTo>
                    <a:pt x="862412" y="941838"/>
                  </a:lnTo>
                  <a:lnTo>
                    <a:pt x="0" y="941838"/>
                  </a:lnTo>
                  <a:close/>
                </a:path>
              </a:pathLst>
            </a:custGeom>
            <a:solidFill>
              <a:srgbClr val="100F0D"/>
            </a:solidFill>
            <a:ln cap="sq">
              <a:noFill/>
              <a:prstDash val="solid"/>
              <a:miter/>
            </a:ln>
          </p:spPr>
        </p:sp>
        <p:sp>
          <p:nvSpPr>
            <p:cNvPr id="8" name="TextBox 8"/>
            <p:cNvSpPr txBox="1"/>
            <p:nvPr/>
          </p:nvSpPr>
          <p:spPr>
            <a:xfrm>
              <a:off x="0" y="-47625"/>
              <a:ext cx="862412" cy="989463"/>
            </a:xfrm>
            <a:prstGeom prst="rect">
              <a:avLst/>
            </a:prstGeom>
          </p:spPr>
          <p:txBody>
            <a:bodyPr lIns="50800" tIns="50800" rIns="50800" bIns="50800" rtlCol="0" anchor="ctr"/>
            <a:lstStyle/>
            <a:p>
              <a:pPr algn="ctr">
                <a:lnSpc>
                  <a:spcPts val="3360"/>
                </a:lnSpc>
              </a:pPr>
              <a:endParaRPr/>
            </a:p>
          </p:txBody>
        </p:sp>
      </p:grpSp>
      <p:sp>
        <p:nvSpPr>
          <p:cNvPr id="9" name="TextBox 9"/>
          <p:cNvSpPr txBox="1"/>
          <p:nvPr/>
        </p:nvSpPr>
        <p:spPr>
          <a:xfrm>
            <a:off x="3860186" y="6735394"/>
            <a:ext cx="2257081" cy="417743"/>
          </a:xfrm>
          <a:prstGeom prst="rect">
            <a:avLst/>
          </a:prstGeom>
        </p:spPr>
        <p:txBody>
          <a:bodyPr lIns="0" tIns="0" rIns="0" bIns="0" rtlCol="0" anchor="t">
            <a:spAutoFit/>
          </a:bodyPr>
          <a:lstStyle/>
          <a:p>
            <a:pPr algn="ctr">
              <a:lnSpc>
                <a:spcPts val="3286"/>
              </a:lnSpc>
            </a:pPr>
            <a:r>
              <a:rPr lang="en-US" sz="2738" spc="136" dirty="0" err="1">
                <a:solidFill>
                  <a:srgbClr val="FFFBFB"/>
                </a:solidFill>
                <a:latin typeface="DM Sans"/>
              </a:rPr>
              <a:t>Faseeh</a:t>
            </a:r>
            <a:r>
              <a:rPr lang="en-US" sz="2738" spc="136" dirty="0">
                <a:solidFill>
                  <a:srgbClr val="FFFBFB"/>
                </a:solidFill>
                <a:latin typeface="DM Sans"/>
              </a:rPr>
              <a:t> Sajid</a:t>
            </a:r>
          </a:p>
        </p:txBody>
      </p:sp>
      <p:sp>
        <p:nvSpPr>
          <p:cNvPr id="10" name="TextBox 10"/>
          <p:cNvSpPr txBox="1"/>
          <p:nvPr/>
        </p:nvSpPr>
        <p:spPr>
          <a:xfrm>
            <a:off x="3795345" y="7368121"/>
            <a:ext cx="2302097" cy="315664"/>
          </a:xfrm>
          <a:prstGeom prst="rect">
            <a:avLst/>
          </a:prstGeom>
        </p:spPr>
        <p:txBody>
          <a:bodyPr lIns="0" tIns="0" rIns="0" bIns="0" rtlCol="0" anchor="t">
            <a:spAutoFit/>
          </a:bodyPr>
          <a:lstStyle/>
          <a:p>
            <a:pPr algn="ctr">
              <a:lnSpc>
                <a:spcPts val="2464"/>
              </a:lnSpc>
            </a:pPr>
            <a:r>
              <a:rPr lang="en-US" sz="2053" spc="102" dirty="0">
                <a:solidFill>
                  <a:srgbClr val="FFFBFB"/>
                </a:solidFill>
                <a:latin typeface="DM Sans"/>
              </a:rPr>
              <a:t>25590</a:t>
            </a:r>
          </a:p>
        </p:txBody>
      </p:sp>
      <p:grpSp>
        <p:nvGrpSpPr>
          <p:cNvPr id="11" name="Group 11"/>
          <p:cNvGrpSpPr>
            <a:grpSpLocks noChangeAspect="1"/>
          </p:cNvGrpSpPr>
          <p:nvPr/>
        </p:nvGrpSpPr>
        <p:grpSpPr>
          <a:xfrm>
            <a:off x="3603406" y="3655690"/>
            <a:ext cx="2706695" cy="2696122"/>
            <a:chOff x="0" y="0"/>
            <a:chExt cx="6502400" cy="6477000"/>
          </a:xfrm>
        </p:grpSpPr>
        <p:sp>
          <p:nvSpPr>
            <p:cNvPr id="12" name="Freeform 12"/>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223" t="-24975" r="223" b="-24975"/>
              </a:stretch>
            </a:blipFill>
          </p:spPr>
          <p:txBody>
            <a:bodyPr/>
            <a:lstStyle/>
            <a:p>
              <a:endParaRPr lang="en-US" dirty="0"/>
            </a:p>
          </p:txBody>
        </p:sp>
        <p:sp>
          <p:nvSpPr>
            <p:cNvPr id="13" name="Freeform 13"/>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grpSp>
        <p:nvGrpSpPr>
          <p:cNvPr id="14" name="Group 14"/>
          <p:cNvGrpSpPr/>
          <p:nvPr/>
        </p:nvGrpSpPr>
        <p:grpSpPr>
          <a:xfrm>
            <a:off x="7571796" y="4821179"/>
            <a:ext cx="3145217" cy="3434885"/>
            <a:chOff x="0" y="0"/>
            <a:chExt cx="862412" cy="941838"/>
          </a:xfrm>
        </p:grpSpPr>
        <p:sp>
          <p:nvSpPr>
            <p:cNvPr id="15" name="Freeform 15"/>
            <p:cNvSpPr/>
            <p:nvPr/>
          </p:nvSpPr>
          <p:spPr>
            <a:xfrm>
              <a:off x="0" y="0"/>
              <a:ext cx="862412" cy="941838"/>
            </a:xfrm>
            <a:custGeom>
              <a:avLst/>
              <a:gdLst/>
              <a:ahLst/>
              <a:cxnLst/>
              <a:rect l="l" t="t" r="r" b="b"/>
              <a:pathLst>
                <a:path w="862412" h="941838">
                  <a:moveTo>
                    <a:pt x="0" y="0"/>
                  </a:moveTo>
                  <a:lnTo>
                    <a:pt x="862412" y="0"/>
                  </a:lnTo>
                  <a:lnTo>
                    <a:pt x="862412" y="941838"/>
                  </a:lnTo>
                  <a:lnTo>
                    <a:pt x="0" y="941838"/>
                  </a:lnTo>
                  <a:close/>
                </a:path>
              </a:pathLst>
            </a:custGeom>
            <a:solidFill>
              <a:srgbClr val="100F0D"/>
            </a:solidFill>
            <a:ln cap="sq">
              <a:noFill/>
              <a:prstDash val="solid"/>
              <a:miter/>
            </a:ln>
          </p:spPr>
        </p:sp>
        <p:sp>
          <p:nvSpPr>
            <p:cNvPr id="16" name="TextBox 16"/>
            <p:cNvSpPr txBox="1"/>
            <p:nvPr/>
          </p:nvSpPr>
          <p:spPr>
            <a:xfrm>
              <a:off x="0" y="-47625"/>
              <a:ext cx="862412" cy="989463"/>
            </a:xfrm>
            <a:prstGeom prst="rect">
              <a:avLst/>
            </a:prstGeom>
          </p:spPr>
          <p:txBody>
            <a:bodyPr lIns="50800" tIns="50800" rIns="50800" bIns="50800" rtlCol="0" anchor="ctr"/>
            <a:lstStyle/>
            <a:p>
              <a:pPr algn="ctr">
                <a:lnSpc>
                  <a:spcPts val="3360"/>
                </a:lnSpc>
              </a:pPr>
              <a:endParaRPr/>
            </a:p>
          </p:txBody>
        </p:sp>
      </p:grpSp>
      <p:sp>
        <p:nvSpPr>
          <p:cNvPr id="17" name="TextBox 17"/>
          <p:cNvSpPr txBox="1"/>
          <p:nvPr/>
        </p:nvSpPr>
        <p:spPr>
          <a:xfrm>
            <a:off x="8004164" y="6735394"/>
            <a:ext cx="2213980" cy="417743"/>
          </a:xfrm>
          <a:prstGeom prst="rect">
            <a:avLst/>
          </a:prstGeom>
        </p:spPr>
        <p:txBody>
          <a:bodyPr lIns="0" tIns="0" rIns="0" bIns="0" rtlCol="0" anchor="t">
            <a:spAutoFit/>
          </a:bodyPr>
          <a:lstStyle/>
          <a:p>
            <a:pPr algn="ctr">
              <a:lnSpc>
                <a:spcPts val="3286"/>
              </a:lnSpc>
            </a:pPr>
            <a:r>
              <a:rPr lang="en-US" sz="2738" spc="136" dirty="0">
                <a:solidFill>
                  <a:srgbClr val="FFFBFB"/>
                </a:solidFill>
                <a:latin typeface="DM Sans"/>
              </a:rPr>
              <a:t>Tahir Imtiaz</a:t>
            </a:r>
          </a:p>
        </p:txBody>
      </p:sp>
      <p:sp>
        <p:nvSpPr>
          <p:cNvPr id="18" name="TextBox 18"/>
          <p:cNvSpPr txBox="1"/>
          <p:nvPr/>
        </p:nvSpPr>
        <p:spPr>
          <a:xfrm>
            <a:off x="7956560" y="7311474"/>
            <a:ext cx="2302097" cy="315664"/>
          </a:xfrm>
          <a:prstGeom prst="rect">
            <a:avLst/>
          </a:prstGeom>
        </p:spPr>
        <p:txBody>
          <a:bodyPr lIns="0" tIns="0" rIns="0" bIns="0" rtlCol="0" anchor="t">
            <a:spAutoFit/>
          </a:bodyPr>
          <a:lstStyle/>
          <a:p>
            <a:pPr algn="ctr">
              <a:lnSpc>
                <a:spcPts val="2464"/>
              </a:lnSpc>
            </a:pPr>
            <a:r>
              <a:rPr lang="en-US" sz="2053" spc="102" dirty="0">
                <a:solidFill>
                  <a:srgbClr val="FFFBFB"/>
                </a:solidFill>
                <a:latin typeface="DM Sans"/>
              </a:rPr>
              <a:t>25594</a:t>
            </a:r>
          </a:p>
        </p:txBody>
      </p:sp>
      <p:grpSp>
        <p:nvGrpSpPr>
          <p:cNvPr id="19" name="Group 19"/>
          <p:cNvGrpSpPr>
            <a:grpSpLocks noChangeAspect="1"/>
          </p:cNvGrpSpPr>
          <p:nvPr/>
        </p:nvGrpSpPr>
        <p:grpSpPr>
          <a:xfrm>
            <a:off x="7759084" y="3655690"/>
            <a:ext cx="2706695" cy="2696122"/>
            <a:chOff x="0" y="0"/>
            <a:chExt cx="6502400" cy="6477000"/>
          </a:xfrm>
        </p:grpSpPr>
        <p:sp>
          <p:nvSpPr>
            <p:cNvPr id="20" name="Freeform 20"/>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223" t="-10789" r="223" b="-10789"/>
              </a:stretch>
            </a:blipFill>
          </p:spPr>
        </p:sp>
        <p:sp>
          <p:nvSpPr>
            <p:cNvPr id="21" name="Freeform 21"/>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grpSp>
        <p:nvGrpSpPr>
          <p:cNvPr id="22" name="Group 22"/>
          <p:cNvGrpSpPr/>
          <p:nvPr/>
        </p:nvGrpSpPr>
        <p:grpSpPr>
          <a:xfrm>
            <a:off x="11726664" y="4821179"/>
            <a:ext cx="3145217" cy="3434885"/>
            <a:chOff x="0" y="0"/>
            <a:chExt cx="862412" cy="941838"/>
          </a:xfrm>
        </p:grpSpPr>
        <p:sp>
          <p:nvSpPr>
            <p:cNvPr id="23" name="Freeform 23"/>
            <p:cNvSpPr/>
            <p:nvPr/>
          </p:nvSpPr>
          <p:spPr>
            <a:xfrm>
              <a:off x="0" y="0"/>
              <a:ext cx="862412" cy="941838"/>
            </a:xfrm>
            <a:custGeom>
              <a:avLst/>
              <a:gdLst/>
              <a:ahLst/>
              <a:cxnLst/>
              <a:rect l="l" t="t" r="r" b="b"/>
              <a:pathLst>
                <a:path w="862412" h="941838">
                  <a:moveTo>
                    <a:pt x="0" y="0"/>
                  </a:moveTo>
                  <a:lnTo>
                    <a:pt x="862412" y="0"/>
                  </a:lnTo>
                  <a:lnTo>
                    <a:pt x="862412" y="941838"/>
                  </a:lnTo>
                  <a:lnTo>
                    <a:pt x="0" y="941838"/>
                  </a:lnTo>
                  <a:close/>
                </a:path>
              </a:pathLst>
            </a:custGeom>
            <a:solidFill>
              <a:srgbClr val="100F0D"/>
            </a:solidFill>
            <a:ln cap="sq">
              <a:noFill/>
              <a:prstDash val="solid"/>
              <a:miter/>
            </a:ln>
          </p:spPr>
        </p:sp>
        <p:sp>
          <p:nvSpPr>
            <p:cNvPr id="24" name="TextBox 24"/>
            <p:cNvSpPr txBox="1"/>
            <p:nvPr/>
          </p:nvSpPr>
          <p:spPr>
            <a:xfrm>
              <a:off x="0" y="-47625"/>
              <a:ext cx="862412" cy="989463"/>
            </a:xfrm>
            <a:prstGeom prst="rect">
              <a:avLst/>
            </a:prstGeom>
          </p:spPr>
          <p:txBody>
            <a:bodyPr lIns="50800" tIns="50800" rIns="50800" bIns="50800" rtlCol="0" anchor="ctr"/>
            <a:lstStyle/>
            <a:p>
              <a:pPr algn="ctr">
                <a:lnSpc>
                  <a:spcPts val="3360"/>
                </a:lnSpc>
              </a:pPr>
              <a:endParaRPr/>
            </a:p>
          </p:txBody>
        </p:sp>
      </p:grpSp>
      <p:sp>
        <p:nvSpPr>
          <p:cNvPr id="25" name="TextBox 25"/>
          <p:cNvSpPr txBox="1"/>
          <p:nvPr/>
        </p:nvSpPr>
        <p:spPr>
          <a:xfrm>
            <a:off x="12294658" y="6735394"/>
            <a:ext cx="2292953" cy="423193"/>
          </a:xfrm>
          <a:prstGeom prst="rect">
            <a:avLst/>
          </a:prstGeom>
        </p:spPr>
        <p:txBody>
          <a:bodyPr wrap="square" lIns="0" tIns="0" rIns="0" bIns="0" rtlCol="0" anchor="t">
            <a:spAutoFit/>
          </a:bodyPr>
          <a:lstStyle/>
          <a:p>
            <a:pPr algn="ctr">
              <a:lnSpc>
                <a:spcPts val="3286"/>
              </a:lnSpc>
            </a:pPr>
            <a:r>
              <a:rPr lang="en-US" sz="2800" spc="136" dirty="0">
                <a:solidFill>
                  <a:srgbClr val="FFFBFB"/>
                </a:solidFill>
                <a:latin typeface="DM Sans"/>
              </a:rPr>
              <a:t>Hannan Butt</a:t>
            </a:r>
          </a:p>
        </p:txBody>
      </p:sp>
      <p:sp>
        <p:nvSpPr>
          <p:cNvPr id="26" name="TextBox 26"/>
          <p:cNvSpPr txBox="1"/>
          <p:nvPr/>
        </p:nvSpPr>
        <p:spPr>
          <a:xfrm>
            <a:off x="12114933" y="7137488"/>
            <a:ext cx="2302097" cy="315664"/>
          </a:xfrm>
          <a:prstGeom prst="rect">
            <a:avLst/>
          </a:prstGeom>
        </p:spPr>
        <p:txBody>
          <a:bodyPr lIns="0" tIns="0" rIns="0" bIns="0" rtlCol="0" anchor="t">
            <a:spAutoFit/>
          </a:bodyPr>
          <a:lstStyle/>
          <a:p>
            <a:pPr algn="ctr">
              <a:lnSpc>
                <a:spcPts val="2464"/>
              </a:lnSpc>
            </a:pPr>
            <a:r>
              <a:rPr lang="en-US" sz="2053" spc="102" dirty="0">
                <a:solidFill>
                  <a:srgbClr val="FFFBFB"/>
                </a:solidFill>
                <a:latin typeface="DM Sans"/>
              </a:rPr>
              <a:t>27178</a:t>
            </a:r>
          </a:p>
        </p:txBody>
      </p:sp>
      <p:grpSp>
        <p:nvGrpSpPr>
          <p:cNvPr id="27" name="Group 27"/>
          <p:cNvGrpSpPr>
            <a:grpSpLocks noChangeAspect="1"/>
          </p:cNvGrpSpPr>
          <p:nvPr/>
        </p:nvGrpSpPr>
        <p:grpSpPr>
          <a:xfrm>
            <a:off x="11913951" y="3655690"/>
            <a:ext cx="2706695" cy="2696122"/>
            <a:chOff x="0" y="0"/>
            <a:chExt cx="6502400" cy="6477000"/>
          </a:xfrm>
        </p:grpSpPr>
        <p:sp>
          <p:nvSpPr>
            <p:cNvPr id="28" name="Freeform 28"/>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24642" r="-24642"/>
              </a:stretch>
            </a:blipFill>
          </p:spPr>
        </p:sp>
        <p:sp>
          <p:nvSpPr>
            <p:cNvPr id="29" name="Freeform 29"/>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sp>
        <p:nvSpPr>
          <p:cNvPr id="30" name="Freeform 30"/>
          <p:cNvSpPr/>
          <p:nvPr/>
        </p:nvSpPr>
        <p:spPr>
          <a:xfrm>
            <a:off x="3416119" y="8256064"/>
            <a:ext cx="3145217" cy="333081"/>
          </a:xfrm>
          <a:custGeom>
            <a:avLst/>
            <a:gdLst/>
            <a:ahLst/>
            <a:cxnLst/>
            <a:rect l="l" t="t" r="r" b="b"/>
            <a:pathLst>
              <a:path w="3145217" h="333081">
                <a:moveTo>
                  <a:pt x="0" y="0"/>
                </a:moveTo>
                <a:lnTo>
                  <a:pt x="3145217" y="0"/>
                </a:lnTo>
                <a:lnTo>
                  <a:pt x="3145217" y="333081"/>
                </a:lnTo>
                <a:lnTo>
                  <a:pt x="0" y="333081"/>
                </a:lnTo>
                <a:lnTo>
                  <a:pt x="0" y="0"/>
                </a:lnTo>
                <a:close/>
              </a:path>
            </a:pathLst>
          </a:custGeom>
          <a:blipFill>
            <a:blip r:embed="rId8"/>
            <a:stretch>
              <a:fillRect t="-86495"/>
            </a:stretch>
          </a:blipFill>
        </p:spPr>
      </p:sp>
      <p:sp>
        <p:nvSpPr>
          <p:cNvPr id="31" name="Freeform 31"/>
          <p:cNvSpPr/>
          <p:nvPr/>
        </p:nvSpPr>
        <p:spPr>
          <a:xfrm>
            <a:off x="7571796" y="8256064"/>
            <a:ext cx="3145217" cy="333081"/>
          </a:xfrm>
          <a:custGeom>
            <a:avLst/>
            <a:gdLst/>
            <a:ahLst/>
            <a:cxnLst/>
            <a:rect l="l" t="t" r="r" b="b"/>
            <a:pathLst>
              <a:path w="3145217" h="333081">
                <a:moveTo>
                  <a:pt x="0" y="0"/>
                </a:moveTo>
                <a:lnTo>
                  <a:pt x="3145218" y="0"/>
                </a:lnTo>
                <a:lnTo>
                  <a:pt x="3145218" y="333081"/>
                </a:lnTo>
                <a:lnTo>
                  <a:pt x="0" y="333081"/>
                </a:lnTo>
                <a:lnTo>
                  <a:pt x="0" y="0"/>
                </a:lnTo>
                <a:close/>
              </a:path>
            </a:pathLst>
          </a:custGeom>
          <a:blipFill>
            <a:blip r:embed="rId8"/>
            <a:stretch>
              <a:fillRect t="-86495"/>
            </a:stretch>
          </a:blipFill>
        </p:spPr>
      </p:sp>
      <p:sp>
        <p:nvSpPr>
          <p:cNvPr id="32" name="Freeform 32"/>
          <p:cNvSpPr/>
          <p:nvPr/>
        </p:nvSpPr>
        <p:spPr>
          <a:xfrm>
            <a:off x="11726664" y="8256064"/>
            <a:ext cx="3145217" cy="333081"/>
          </a:xfrm>
          <a:custGeom>
            <a:avLst/>
            <a:gdLst/>
            <a:ahLst/>
            <a:cxnLst/>
            <a:rect l="l" t="t" r="r" b="b"/>
            <a:pathLst>
              <a:path w="3145217" h="333081">
                <a:moveTo>
                  <a:pt x="0" y="0"/>
                </a:moveTo>
                <a:lnTo>
                  <a:pt x="3145217" y="0"/>
                </a:lnTo>
                <a:lnTo>
                  <a:pt x="3145217" y="333081"/>
                </a:lnTo>
                <a:lnTo>
                  <a:pt x="0" y="333081"/>
                </a:lnTo>
                <a:lnTo>
                  <a:pt x="0" y="0"/>
                </a:lnTo>
                <a:close/>
              </a:path>
            </a:pathLst>
          </a:custGeom>
          <a:blipFill>
            <a:blip r:embed="rId8"/>
            <a:stretch>
              <a:fillRect t="-86495"/>
            </a:stretch>
          </a:blipFill>
        </p:spPr>
      </p:sp>
      <p:sp>
        <p:nvSpPr>
          <p:cNvPr id="33" name="Freeform 33"/>
          <p:cNvSpPr/>
          <p:nvPr/>
        </p:nvSpPr>
        <p:spPr>
          <a:xfrm>
            <a:off x="13804097" y="8030085"/>
            <a:ext cx="3145217" cy="333081"/>
          </a:xfrm>
          <a:custGeom>
            <a:avLst/>
            <a:gdLst/>
            <a:ahLst/>
            <a:cxnLst/>
            <a:rect l="l" t="t" r="r" b="b"/>
            <a:pathLst>
              <a:path w="3145217" h="333081">
                <a:moveTo>
                  <a:pt x="0" y="0"/>
                </a:moveTo>
                <a:lnTo>
                  <a:pt x="3145218" y="0"/>
                </a:lnTo>
                <a:lnTo>
                  <a:pt x="3145218" y="333081"/>
                </a:lnTo>
                <a:lnTo>
                  <a:pt x="0" y="333081"/>
                </a:lnTo>
                <a:lnTo>
                  <a:pt x="0" y="0"/>
                </a:lnTo>
                <a:close/>
              </a:path>
            </a:pathLst>
          </a:custGeom>
          <a:blipFill>
            <a:blip r:embed="rId8"/>
            <a:stretch>
              <a:fillRect t="-86495"/>
            </a:stretch>
          </a:blipFill>
        </p:spPr>
      </p:sp>
      <p:sp>
        <p:nvSpPr>
          <p:cNvPr id="36" name="Flowchart: Connector 35">
            <a:extLst>
              <a:ext uri="{FF2B5EF4-FFF2-40B4-BE49-F238E27FC236}">
                <a16:creationId xmlns:a16="http://schemas.microsoft.com/office/drawing/2014/main" id="{7D704903-3930-1DA9-F5B9-B9850488DBDA}"/>
              </a:ext>
            </a:extLst>
          </p:cNvPr>
          <p:cNvSpPr/>
          <p:nvPr/>
        </p:nvSpPr>
        <p:spPr>
          <a:xfrm>
            <a:off x="3679000" y="3490318"/>
            <a:ext cx="2542438" cy="2799029"/>
          </a:xfrm>
          <a:prstGeom prst="flowChartConnector">
            <a:avLst/>
          </a:prstGeom>
          <a:blipFill dpi="0" rotWithShape="1">
            <a:blip r:embed="rId9">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lowchart: Connector 36">
            <a:extLst>
              <a:ext uri="{FF2B5EF4-FFF2-40B4-BE49-F238E27FC236}">
                <a16:creationId xmlns:a16="http://schemas.microsoft.com/office/drawing/2014/main" id="{08E227EF-8F6F-5EF7-9AB4-8047FA07D5A4}"/>
              </a:ext>
            </a:extLst>
          </p:cNvPr>
          <p:cNvSpPr/>
          <p:nvPr/>
        </p:nvSpPr>
        <p:spPr>
          <a:xfrm>
            <a:off x="7844385" y="3563487"/>
            <a:ext cx="2542438" cy="2697011"/>
          </a:xfrm>
          <a:prstGeom prst="flowChartConnector">
            <a:avLst/>
          </a:prstGeom>
          <a:blipFill dpi="0" rotWithShape="1">
            <a:blip r:embed="rId9">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Connector 39">
            <a:extLst>
              <a:ext uri="{FF2B5EF4-FFF2-40B4-BE49-F238E27FC236}">
                <a16:creationId xmlns:a16="http://schemas.microsoft.com/office/drawing/2014/main" id="{3391C207-EBAB-0810-09C0-AA15A04897BE}"/>
              </a:ext>
            </a:extLst>
          </p:cNvPr>
          <p:cNvSpPr/>
          <p:nvPr/>
        </p:nvSpPr>
        <p:spPr>
          <a:xfrm>
            <a:off x="7845138" y="3372221"/>
            <a:ext cx="2541685" cy="2888713"/>
          </a:xfrm>
          <a:prstGeom prst="flowChartConnector">
            <a:avLst/>
          </a:prstGeom>
          <a:blipFill dpi="0" rotWithShape="1">
            <a:blip r:embed="rId10">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Connector 40">
            <a:extLst>
              <a:ext uri="{FF2B5EF4-FFF2-40B4-BE49-F238E27FC236}">
                <a16:creationId xmlns:a16="http://schemas.microsoft.com/office/drawing/2014/main" id="{A0E72A39-E972-551C-1B79-4BCAC338C514}"/>
              </a:ext>
            </a:extLst>
          </p:cNvPr>
          <p:cNvSpPr/>
          <p:nvPr/>
        </p:nvSpPr>
        <p:spPr>
          <a:xfrm>
            <a:off x="11954142" y="3595855"/>
            <a:ext cx="2542438" cy="2699984"/>
          </a:xfrm>
          <a:prstGeom prst="flowChartConnector">
            <a:avLst/>
          </a:prstGeom>
          <a:blipFill dpi="0" rotWithShape="1">
            <a:blip r:embed="rId11">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reeform 2">
            <a:extLst>
              <a:ext uri="{FF2B5EF4-FFF2-40B4-BE49-F238E27FC236}">
                <a16:creationId xmlns:a16="http://schemas.microsoft.com/office/drawing/2014/main" id="{E0CDAF24-5695-B152-113A-040E82D8635F}"/>
              </a:ext>
            </a:extLst>
          </p:cNvPr>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cxnSp>
        <p:nvCxnSpPr>
          <p:cNvPr id="46" name="Elbow Connector 60">
            <a:extLst>
              <a:ext uri="{FF2B5EF4-FFF2-40B4-BE49-F238E27FC236}">
                <a16:creationId xmlns:a16="http://schemas.microsoft.com/office/drawing/2014/main" id="{FE364A82-4D32-44E4-A881-B1B31E1C4C57}"/>
              </a:ext>
            </a:extLst>
          </p:cNvPr>
          <p:cNvCxnSpPr>
            <a:cxnSpLocks/>
          </p:cNvCxnSpPr>
          <p:nvPr/>
        </p:nvCxnSpPr>
        <p:spPr>
          <a:xfrm rot="5400000" flipH="1" flipV="1">
            <a:off x="10508478" y="3657157"/>
            <a:ext cx="1350000" cy="2214000"/>
          </a:xfrm>
          <a:prstGeom prst="bentConnector3">
            <a:avLst>
              <a:gd name="adj1" fmla="val 63022"/>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60">
            <a:extLst>
              <a:ext uri="{FF2B5EF4-FFF2-40B4-BE49-F238E27FC236}">
                <a16:creationId xmlns:a16="http://schemas.microsoft.com/office/drawing/2014/main" id="{D4D2CA6D-F3AA-477C-8635-2230B74E8BC5}"/>
              </a:ext>
            </a:extLst>
          </p:cNvPr>
          <p:cNvCxnSpPr>
            <a:cxnSpLocks/>
          </p:cNvCxnSpPr>
          <p:nvPr/>
        </p:nvCxnSpPr>
        <p:spPr>
          <a:xfrm rot="16200000" flipV="1">
            <a:off x="6297902" y="3686076"/>
            <a:ext cx="1350000" cy="2214000"/>
          </a:xfrm>
          <a:prstGeom prst="bentConnector3">
            <a:avLst>
              <a:gd name="adj1" fmla="val 63022"/>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8CC66991-7285-4BE8-B8F4-5CD444D8B607}"/>
              </a:ext>
            </a:extLst>
          </p:cNvPr>
          <p:cNvSpPr/>
          <p:nvPr/>
        </p:nvSpPr>
        <p:spPr>
          <a:xfrm>
            <a:off x="1355421" y="4285792"/>
            <a:ext cx="3510000" cy="183600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a:solidFill>
                <a:schemeClr val="tx1"/>
              </a:solidFill>
            </a:endParaRPr>
          </a:p>
        </p:txBody>
      </p:sp>
      <p:sp>
        <p:nvSpPr>
          <p:cNvPr id="50" name="Rectangle 49">
            <a:extLst>
              <a:ext uri="{FF2B5EF4-FFF2-40B4-BE49-F238E27FC236}">
                <a16:creationId xmlns:a16="http://schemas.microsoft.com/office/drawing/2014/main" id="{6B5749B4-B920-470E-AF2D-AC349C7E404C}"/>
              </a:ext>
            </a:extLst>
          </p:cNvPr>
          <p:cNvSpPr/>
          <p:nvPr/>
        </p:nvSpPr>
        <p:spPr>
          <a:xfrm rot="16200000">
            <a:off x="3832015" y="1625715"/>
            <a:ext cx="1920023" cy="2927003"/>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a:p>
        </p:txBody>
      </p:sp>
      <p:sp>
        <p:nvSpPr>
          <p:cNvPr id="51" name="Rectangle 50">
            <a:extLst>
              <a:ext uri="{FF2B5EF4-FFF2-40B4-BE49-F238E27FC236}">
                <a16:creationId xmlns:a16="http://schemas.microsoft.com/office/drawing/2014/main" id="{E363CD36-595E-4801-9759-E7B19A666F8F}"/>
              </a:ext>
            </a:extLst>
          </p:cNvPr>
          <p:cNvSpPr/>
          <p:nvPr/>
        </p:nvSpPr>
        <p:spPr>
          <a:xfrm>
            <a:off x="7349538" y="1788903"/>
            <a:ext cx="3510000" cy="183600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a:solidFill>
                <a:schemeClr val="tx1"/>
              </a:solidFill>
            </a:endParaRPr>
          </a:p>
        </p:txBody>
      </p:sp>
      <p:sp>
        <p:nvSpPr>
          <p:cNvPr id="52" name="Rectangle 51">
            <a:extLst>
              <a:ext uri="{FF2B5EF4-FFF2-40B4-BE49-F238E27FC236}">
                <a16:creationId xmlns:a16="http://schemas.microsoft.com/office/drawing/2014/main" id="{A01FE6BE-31CE-405C-8102-102A0B16294B}"/>
              </a:ext>
            </a:extLst>
          </p:cNvPr>
          <p:cNvSpPr/>
          <p:nvPr/>
        </p:nvSpPr>
        <p:spPr>
          <a:xfrm>
            <a:off x="11559782" y="2253157"/>
            <a:ext cx="3510000" cy="183600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a:solidFill>
                <a:schemeClr val="tx1"/>
              </a:solidFill>
            </a:endParaRPr>
          </a:p>
        </p:txBody>
      </p:sp>
      <p:sp>
        <p:nvSpPr>
          <p:cNvPr id="53" name="Rectangle 52">
            <a:extLst>
              <a:ext uri="{FF2B5EF4-FFF2-40B4-BE49-F238E27FC236}">
                <a16:creationId xmlns:a16="http://schemas.microsoft.com/office/drawing/2014/main" id="{566B35F2-8D63-4E49-95F7-969F697B2358}"/>
              </a:ext>
            </a:extLst>
          </p:cNvPr>
          <p:cNvSpPr/>
          <p:nvPr/>
        </p:nvSpPr>
        <p:spPr>
          <a:xfrm>
            <a:off x="13371009" y="4285792"/>
            <a:ext cx="3510000" cy="158586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a:solidFill>
                <a:schemeClr val="tx1"/>
              </a:solidFill>
            </a:endParaRPr>
          </a:p>
        </p:txBody>
      </p:sp>
      <p:cxnSp>
        <p:nvCxnSpPr>
          <p:cNvPr id="54" name="Straight Arrow Connector 53">
            <a:extLst>
              <a:ext uri="{FF2B5EF4-FFF2-40B4-BE49-F238E27FC236}">
                <a16:creationId xmlns:a16="http://schemas.microsoft.com/office/drawing/2014/main" id="{09AB9E9F-E15D-4204-8776-153CCCCA8A39}"/>
              </a:ext>
            </a:extLst>
          </p:cNvPr>
          <p:cNvCxnSpPr>
            <a:cxnSpLocks/>
            <a:endCxn id="51" idx="2"/>
          </p:cNvCxnSpPr>
          <p:nvPr/>
        </p:nvCxnSpPr>
        <p:spPr>
          <a:xfrm flipV="1">
            <a:off x="9104532" y="3624905"/>
            <a:ext cx="6" cy="1540730"/>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61">
            <a:extLst>
              <a:ext uri="{FF2B5EF4-FFF2-40B4-BE49-F238E27FC236}">
                <a16:creationId xmlns:a16="http://schemas.microsoft.com/office/drawing/2014/main" id="{5D882699-6E73-44CA-9CFD-1AF1D40C7159}"/>
              </a:ext>
            </a:extLst>
          </p:cNvPr>
          <p:cNvCxnSpPr>
            <a:cxnSpLocks/>
          </p:cNvCxnSpPr>
          <p:nvPr/>
        </p:nvCxnSpPr>
        <p:spPr>
          <a:xfrm rot="10800000">
            <a:off x="4973500" y="5182603"/>
            <a:ext cx="2309450" cy="689061"/>
          </a:xfrm>
          <a:prstGeom prst="bentConnector3">
            <a:avLst>
              <a:gd name="adj1" fmla="val 50000"/>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BFC03C10-E8E8-4868-BF5C-6E7ADC735FA6}"/>
              </a:ext>
            </a:extLst>
          </p:cNvPr>
          <p:cNvGrpSpPr/>
          <p:nvPr/>
        </p:nvGrpSpPr>
        <p:grpSpPr>
          <a:xfrm>
            <a:off x="1577083" y="4516187"/>
            <a:ext cx="3052207" cy="2381101"/>
            <a:chOff x="6490028" y="3357955"/>
            <a:chExt cx="1829014" cy="1611442"/>
          </a:xfrm>
          <a:noFill/>
        </p:grpSpPr>
        <p:sp>
          <p:nvSpPr>
            <p:cNvPr id="57" name="TextBox 56">
              <a:extLst>
                <a:ext uri="{FF2B5EF4-FFF2-40B4-BE49-F238E27FC236}">
                  <a16:creationId xmlns:a16="http://schemas.microsoft.com/office/drawing/2014/main" id="{9E750230-8F15-4951-BCBE-E9F50A29D925}"/>
                </a:ext>
              </a:extLst>
            </p:cNvPr>
            <p:cNvSpPr txBox="1"/>
            <p:nvPr/>
          </p:nvSpPr>
          <p:spPr>
            <a:xfrm>
              <a:off x="6519781" y="3539390"/>
              <a:ext cx="1785368" cy="800219"/>
            </a:xfrm>
            <a:prstGeom prst="rect">
              <a:avLst/>
            </a:prstGeom>
            <a:grpFill/>
            <a:ln>
              <a:noFill/>
            </a:ln>
          </p:spPr>
          <p:txBody>
            <a:bodyPr wrap="square" rtlCol="0">
              <a:spAutoFit/>
            </a:bodyPr>
            <a:lstStyle/>
            <a:p>
              <a:pPr algn="ctr"/>
              <a:r>
                <a:rPr lang="en-GB" altLang="ko-KR" dirty="0">
                  <a:solidFill>
                    <a:schemeClr val="tx1">
                      <a:lumMod val="65000"/>
                      <a:lumOff val="35000"/>
                    </a:schemeClr>
                  </a:solidFill>
                  <a:cs typeface="Arial" pitchFamily="34" charset="0"/>
                </a:rPr>
                <a:t>Enable administrators and sellers to manage product listings, track sales, and handle user interactions.</a:t>
              </a:r>
              <a:endParaRPr lang="en-US" altLang="ko-KR" dirty="0">
                <a:solidFill>
                  <a:schemeClr val="tx1">
                    <a:lumMod val="65000"/>
                    <a:lumOff val="35000"/>
                  </a:schemeClr>
                </a:solidFill>
                <a:cs typeface="Arial" pitchFamily="34" charset="0"/>
              </a:endParaRPr>
            </a:p>
          </p:txBody>
        </p:sp>
        <p:sp>
          <p:nvSpPr>
            <p:cNvPr id="58" name="TextBox 57">
              <a:extLst>
                <a:ext uri="{FF2B5EF4-FFF2-40B4-BE49-F238E27FC236}">
                  <a16:creationId xmlns:a16="http://schemas.microsoft.com/office/drawing/2014/main" id="{8D58F989-362C-4F26-A69F-971C47DB66BD}"/>
                </a:ext>
              </a:extLst>
            </p:cNvPr>
            <p:cNvSpPr txBox="1"/>
            <p:nvPr/>
          </p:nvSpPr>
          <p:spPr>
            <a:xfrm>
              <a:off x="6533674" y="3357955"/>
              <a:ext cx="1785368" cy="246221"/>
            </a:xfrm>
            <a:prstGeom prst="rect">
              <a:avLst/>
            </a:prstGeom>
            <a:grpFill/>
            <a:ln>
              <a:noFill/>
            </a:ln>
          </p:spPr>
          <p:txBody>
            <a:bodyPr wrap="square" rtlCol="0">
              <a:spAutoFit/>
            </a:bodyPr>
            <a:lstStyle/>
            <a:p>
              <a:pPr algn="r"/>
              <a:r>
                <a:rPr lang="en-US" altLang="ko-KR" b="1" dirty="0">
                  <a:solidFill>
                    <a:schemeClr val="tx1">
                      <a:lumMod val="65000"/>
                      <a:lumOff val="35000"/>
                    </a:schemeClr>
                  </a:solidFill>
                  <a:cs typeface="Arial" pitchFamily="34" charset="0"/>
                </a:rPr>
                <a:t>User and Seller Management</a:t>
              </a:r>
              <a:endParaRPr lang="ko-KR" altLang="en-US" b="1" dirty="0">
                <a:solidFill>
                  <a:schemeClr val="tx1">
                    <a:lumMod val="65000"/>
                    <a:lumOff val="35000"/>
                  </a:schemeClr>
                </a:solidFill>
                <a:cs typeface="Arial" pitchFamily="34" charset="0"/>
              </a:endParaRPr>
            </a:p>
          </p:txBody>
        </p:sp>
        <p:sp>
          <p:nvSpPr>
            <p:cNvPr id="31" name="TextBox 30">
              <a:extLst>
                <a:ext uri="{FF2B5EF4-FFF2-40B4-BE49-F238E27FC236}">
                  <a16:creationId xmlns:a16="http://schemas.microsoft.com/office/drawing/2014/main" id="{D87E83B7-F5BC-AD45-2C83-9FB5E8C066A7}"/>
                </a:ext>
              </a:extLst>
            </p:cNvPr>
            <p:cNvSpPr txBox="1"/>
            <p:nvPr/>
          </p:nvSpPr>
          <p:spPr>
            <a:xfrm>
              <a:off x="6490028" y="4723176"/>
              <a:ext cx="1785368" cy="246221"/>
            </a:xfrm>
            <a:prstGeom prst="rect">
              <a:avLst/>
            </a:prstGeom>
            <a:grpFill/>
            <a:ln>
              <a:noFill/>
            </a:ln>
          </p:spPr>
          <p:txBody>
            <a:bodyPr wrap="square" rtlCol="0">
              <a:spAutoFit/>
            </a:bodyPr>
            <a:lstStyle/>
            <a:p>
              <a:pPr algn="r"/>
              <a:r>
                <a:rPr lang="en-US" altLang="ko-KR" b="1" dirty="0">
                  <a:solidFill>
                    <a:schemeClr val="tx1">
                      <a:lumMod val="65000"/>
                      <a:lumOff val="35000"/>
                    </a:schemeClr>
                  </a:solidFill>
                  <a:cs typeface="Arial" pitchFamily="34" charset="0"/>
                </a:rPr>
                <a:t>User and Seller Management</a:t>
              </a:r>
              <a:endParaRPr lang="ko-KR" altLang="en-US" b="1" dirty="0">
                <a:solidFill>
                  <a:schemeClr val="tx1">
                    <a:lumMod val="65000"/>
                    <a:lumOff val="35000"/>
                  </a:schemeClr>
                </a:solidFill>
                <a:cs typeface="Arial" pitchFamily="34" charset="0"/>
              </a:endParaRPr>
            </a:p>
          </p:txBody>
        </p:sp>
      </p:grpSp>
      <p:sp>
        <p:nvSpPr>
          <p:cNvPr id="59" name="Rectangle 58">
            <a:extLst>
              <a:ext uri="{FF2B5EF4-FFF2-40B4-BE49-F238E27FC236}">
                <a16:creationId xmlns:a16="http://schemas.microsoft.com/office/drawing/2014/main" id="{F5729560-DB39-4FB4-BD67-979B0B9CB82D}"/>
              </a:ext>
            </a:extLst>
          </p:cNvPr>
          <p:cNvSpPr/>
          <p:nvPr/>
        </p:nvSpPr>
        <p:spPr>
          <a:xfrm>
            <a:off x="3139295" y="2445857"/>
            <a:ext cx="3510000" cy="164330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4050">
              <a:solidFill>
                <a:schemeClr val="tx1"/>
              </a:solidFill>
            </a:endParaRPr>
          </a:p>
        </p:txBody>
      </p:sp>
      <p:cxnSp>
        <p:nvCxnSpPr>
          <p:cNvPr id="68" name="Elbow Connector 61">
            <a:extLst>
              <a:ext uri="{FF2B5EF4-FFF2-40B4-BE49-F238E27FC236}">
                <a16:creationId xmlns:a16="http://schemas.microsoft.com/office/drawing/2014/main" id="{470D419B-BF56-4027-BD7A-64B28BEBD3C3}"/>
              </a:ext>
            </a:extLst>
          </p:cNvPr>
          <p:cNvCxnSpPr>
            <a:cxnSpLocks/>
          </p:cNvCxnSpPr>
          <p:nvPr/>
        </p:nvCxnSpPr>
        <p:spPr>
          <a:xfrm rot="10800000" flipH="1">
            <a:off x="10926121" y="5182600"/>
            <a:ext cx="2309450" cy="689061"/>
          </a:xfrm>
          <a:prstGeom prst="bentConnector3">
            <a:avLst>
              <a:gd name="adj1" fmla="val 50000"/>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69" name="Group 63">
            <a:extLst>
              <a:ext uri="{FF2B5EF4-FFF2-40B4-BE49-F238E27FC236}">
                <a16:creationId xmlns:a16="http://schemas.microsoft.com/office/drawing/2014/main" id="{A2C32826-C50F-4903-AB05-6DC00559F593}"/>
              </a:ext>
            </a:extLst>
          </p:cNvPr>
          <p:cNvGrpSpPr/>
          <p:nvPr/>
        </p:nvGrpSpPr>
        <p:grpSpPr>
          <a:xfrm>
            <a:off x="3404609" y="2524658"/>
            <a:ext cx="2995187" cy="1304630"/>
            <a:chOff x="6533674" y="3385357"/>
            <a:chExt cx="1794845" cy="869753"/>
          </a:xfrm>
          <a:noFill/>
        </p:grpSpPr>
        <p:sp>
          <p:nvSpPr>
            <p:cNvPr id="70" name="TextBox 69">
              <a:extLst>
                <a:ext uri="{FF2B5EF4-FFF2-40B4-BE49-F238E27FC236}">
                  <a16:creationId xmlns:a16="http://schemas.microsoft.com/office/drawing/2014/main" id="{27792EAA-C69A-41C7-8DE6-668E2BD77A01}"/>
                </a:ext>
              </a:extLst>
            </p:cNvPr>
            <p:cNvSpPr txBox="1"/>
            <p:nvPr/>
          </p:nvSpPr>
          <p:spPr>
            <a:xfrm>
              <a:off x="6543151" y="3639557"/>
              <a:ext cx="1785368" cy="615553"/>
            </a:xfrm>
            <a:prstGeom prst="rect">
              <a:avLst/>
            </a:prstGeom>
            <a:grpFill/>
            <a:ln>
              <a:noFill/>
            </a:ln>
          </p:spPr>
          <p:txBody>
            <a:bodyPr wrap="square" rtlCol="0">
              <a:spAutoFit/>
            </a:bodyPr>
            <a:lstStyle/>
            <a:p>
              <a:pPr algn="ctr"/>
              <a:r>
                <a:rPr lang="en-GB" altLang="ko-KR" dirty="0">
                  <a:solidFill>
                    <a:schemeClr val="tx1">
                      <a:lumMod val="65000"/>
                      <a:lumOff val="35000"/>
                    </a:schemeClr>
                  </a:solidFill>
                  <a:cs typeface="Arial" pitchFamily="34" charset="0"/>
                </a:rPr>
                <a:t>Allow users to register, manage their accounts, and verify accounts via email.</a:t>
              </a:r>
              <a:endParaRPr lang="en-US" altLang="ko-KR" dirty="0">
                <a:solidFill>
                  <a:schemeClr val="tx1">
                    <a:lumMod val="65000"/>
                    <a:lumOff val="35000"/>
                  </a:schemeClr>
                </a:solidFill>
                <a:cs typeface="Arial" pitchFamily="34" charset="0"/>
              </a:endParaRPr>
            </a:p>
          </p:txBody>
        </p:sp>
        <p:sp>
          <p:nvSpPr>
            <p:cNvPr id="71" name="TextBox 70">
              <a:extLst>
                <a:ext uri="{FF2B5EF4-FFF2-40B4-BE49-F238E27FC236}">
                  <a16:creationId xmlns:a16="http://schemas.microsoft.com/office/drawing/2014/main" id="{86CEAC32-24A3-4B4B-A64B-5AF7529C2785}"/>
                </a:ext>
              </a:extLst>
            </p:cNvPr>
            <p:cNvSpPr txBox="1"/>
            <p:nvPr/>
          </p:nvSpPr>
          <p:spPr>
            <a:xfrm>
              <a:off x="6533674" y="3385357"/>
              <a:ext cx="1785368" cy="246221"/>
            </a:xfrm>
            <a:prstGeom prst="rect">
              <a:avLst/>
            </a:prstGeom>
            <a:grpFill/>
            <a:ln>
              <a:noFill/>
            </a:ln>
          </p:spPr>
          <p:txBody>
            <a:bodyPr wrap="square" rtlCol="0">
              <a:spAutoFit/>
            </a:bodyPr>
            <a:lstStyle/>
            <a:p>
              <a:pPr algn="ctr"/>
              <a:r>
                <a:rPr lang="en-US" altLang="ko-KR" b="1" dirty="0">
                  <a:solidFill>
                    <a:schemeClr val="tx1">
                      <a:lumMod val="65000"/>
                      <a:lumOff val="35000"/>
                    </a:schemeClr>
                  </a:solidFill>
                  <a:cs typeface="Arial" pitchFamily="34" charset="0"/>
                </a:rPr>
                <a:t>User Management</a:t>
              </a:r>
              <a:endParaRPr lang="ko-KR" altLang="en-US" b="1" dirty="0">
                <a:solidFill>
                  <a:schemeClr val="tx1">
                    <a:lumMod val="65000"/>
                    <a:lumOff val="35000"/>
                  </a:schemeClr>
                </a:solidFill>
                <a:cs typeface="Arial" pitchFamily="34" charset="0"/>
              </a:endParaRPr>
            </a:p>
          </p:txBody>
        </p:sp>
      </p:grpSp>
      <p:sp>
        <p:nvSpPr>
          <p:cNvPr id="3" name="Rectangle 2">
            <a:extLst>
              <a:ext uri="{FF2B5EF4-FFF2-40B4-BE49-F238E27FC236}">
                <a16:creationId xmlns:a16="http://schemas.microsoft.com/office/drawing/2014/main" id="{7DEA829E-54AD-40F1-5134-628E145D6F6F}"/>
              </a:ext>
            </a:extLst>
          </p:cNvPr>
          <p:cNvSpPr/>
          <p:nvPr/>
        </p:nvSpPr>
        <p:spPr>
          <a:xfrm>
            <a:off x="13371009" y="6138318"/>
            <a:ext cx="3510000" cy="1628776"/>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solidFill>
                <a:schemeClr val="tx1"/>
              </a:solidFill>
            </a:endParaRPr>
          </a:p>
        </p:txBody>
      </p:sp>
      <p:grpSp>
        <p:nvGrpSpPr>
          <p:cNvPr id="75" name="Group 63">
            <a:extLst>
              <a:ext uri="{FF2B5EF4-FFF2-40B4-BE49-F238E27FC236}">
                <a16:creationId xmlns:a16="http://schemas.microsoft.com/office/drawing/2014/main" id="{ACBEEA1D-4410-4439-8366-665B354FFB85}"/>
              </a:ext>
            </a:extLst>
          </p:cNvPr>
          <p:cNvGrpSpPr/>
          <p:nvPr/>
        </p:nvGrpSpPr>
        <p:grpSpPr>
          <a:xfrm>
            <a:off x="13636325" y="4516189"/>
            <a:ext cx="3134820" cy="3194436"/>
            <a:chOff x="6533674" y="3357955"/>
            <a:chExt cx="1878519" cy="2129624"/>
          </a:xfrm>
          <a:noFill/>
        </p:grpSpPr>
        <p:sp>
          <p:nvSpPr>
            <p:cNvPr id="76" name="TextBox 75">
              <a:extLst>
                <a:ext uri="{FF2B5EF4-FFF2-40B4-BE49-F238E27FC236}">
                  <a16:creationId xmlns:a16="http://schemas.microsoft.com/office/drawing/2014/main" id="{5E6CC211-7E72-474E-8607-4188B3AF475E}"/>
                </a:ext>
              </a:extLst>
            </p:cNvPr>
            <p:cNvSpPr txBox="1"/>
            <p:nvPr/>
          </p:nvSpPr>
          <p:spPr>
            <a:xfrm>
              <a:off x="6626825" y="3591500"/>
              <a:ext cx="1785368" cy="615553"/>
            </a:xfrm>
            <a:prstGeom prst="rect">
              <a:avLst/>
            </a:prstGeom>
            <a:grpFill/>
            <a:ln>
              <a:noFill/>
            </a:ln>
          </p:spPr>
          <p:txBody>
            <a:bodyPr wrap="square" rtlCol="0">
              <a:spAutoFit/>
            </a:bodyPr>
            <a:lstStyle/>
            <a:p>
              <a:pPr algn="ctr"/>
              <a:r>
                <a:rPr lang="en-GB" altLang="ko-KR" dirty="0">
                  <a:solidFill>
                    <a:schemeClr val="tx1">
                      <a:lumMod val="65000"/>
                      <a:lumOff val="35000"/>
                    </a:schemeClr>
                  </a:solidFill>
                  <a:cs typeface="Arial" pitchFamily="34" charset="0"/>
                </a:rPr>
                <a:t> Allow users to view order history, track ongoing orders, and manage orders efficiently.</a:t>
              </a:r>
              <a:endParaRPr lang="en-US" altLang="ko-KR" dirty="0">
                <a:solidFill>
                  <a:schemeClr val="tx1">
                    <a:lumMod val="65000"/>
                    <a:lumOff val="35000"/>
                  </a:schemeClr>
                </a:solidFill>
                <a:cs typeface="Arial" pitchFamily="34" charset="0"/>
              </a:endParaRPr>
            </a:p>
          </p:txBody>
        </p:sp>
        <p:sp>
          <p:nvSpPr>
            <p:cNvPr id="77" name="TextBox 76">
              <a:extLst>
                <a:ext uri="{FF2B5EF4-FFF2-40B4-BE49-F238E27FC236}">
                  <a16:creationId xmlns:a16="http://schemas.microsoft.com/office/drawing/2014/main" id="{8780B1F0-9A78-46CA-9B9D-21EBC67741C8}"/>
                </a:ext>
              </a:extLst>
            </p:cNvPr>
            <p:cNvSpPr txBox="1"/>
            <p:nvPr/>
          </p:nvSpPr>
          <p:spPr>
            <a:xfrm>
              <a:off x="6533674" y="3357955"/>
              <a:ext cx="1785368" cy="246221"/>
            </a:xfrm>
            <a:prstGeom prst="rect">
              <a:avLst/>
            </a:prstGeom>
            <a:grpFill/>
            <a:ln>
              <a:noFill/>
            </a:ln>
          </p:spPr>
          <p:txBody>
            <a:bodyPr wrap="square" rtlCol="0">
              <a:spAutoFit/>
            </a:bodyPr>
            <a:lstStyle/>
            <a:p>
              <a:pPr algn="ctr"/>
              <a:r>
                <a:rPr lang="en-US" altLang="ko-KR" b="1" dirty="0">
                  <a:solidFill>
                    <a:schemeClr val="tx1">
                      <a:lumMod val="65000"/>
                      <a:lumOff val="35000"/>
                    </a:schemeClr>
                  </a:solidFill>
                  <a:cs typeface="Arial" pitchFamily="34" charset="0"/>
                </a:rPr>
                <a:t>Order Track &amp; Management</a:t>
              </a:r>
              <a:endParaRPr lang="ko-KR" altLang="en-US" b="1" dirty="0">
                <a:solidFill>
                  <a:schemeClr val="tx1">
                    <a:lumMod val="65000"/>
                    <a:lumOff val="35000"/>
                  </a:schemeClr>
                </a:solidFill>
                <a:cs typeface="Arial" pitchFamily="34" charset="0"/>
              </a:endParaRPr>
            </a:p>
          </p:txBody>
        </p:sp>
        <p:sp>
          <p:nvSpPr>
            <p:cNvPr id="28" name="TextBox 27">
              <a:extLst>
                <a:ext uri="{FF2B5EF4-FFF2-40B4-BE49-F238E27FC236}">
                  <a16:creationId xmlns:a16="http://schemas.microsoft.com/office/drawing/2014/main" id="{71418DB6-D4C1-C399-D2D3-183B802CA2BD}"/>
                </a:ext>
              </a:extLst>
            </p:cNvPr>
            <p:cNvSpPr txBox="1"/>
            <p:nvPr/>
          </p:nvSpPr>
          <p:spPr>
            <a:xfrm>
              <a:off x="6533674" y="4479068"/>
              <a:ext cx="1785368" cy="246221"/>
            </a:xfrm>
            <a:prstGeom prst="rect">
              <a:avLst/>
            </a:prstGeom>
            <a:grpFill/>
            <a:ln>
              <a:noFill/>
            </a:ln>
          </p:spPr>
          <p:txBody>
            <a:bodyPr wrap="square" rtlCol="0">
              <a:spAutoFit/>
            </a:bodyPr>
            <a:lstStyle/>
            <a:p>
              <a:pPr algn="ctr"/>
              <a:r>
                <a:rPr lang="en-US" altLang="ko-KR" b="1" dirty="0">
                  <a:solidFill>
                    <a:schemeClr val="tx1">
                      <a:lumMod val="65000"/>
                      <a:lumOff val="35000"/>
                    </a:schemeClr>
                  </a:solidFill>
                  <a:cs typeface="Arial" pitchFamily="34" charset="0"/>
                </a:rPr>
                <a:t>Review and Rating System</a:t>
              </a:r>
              <a:endParaRPr lang="ko-KR" altLang="en-US" b="1" dirty="0">
                <a:solidFill>
                  <a:schemeClr val="tx1">
                    <a:lumMod val="65000"/>
                    <a:lumOff val="35000"/>
                  </a:schemeClr>
                </a:solidFill>
                <a:cs typeface="Arial" pitchFamily="34" charset="0"/>
              </a:endParaRPr>
            </a:p>
          </p:txBody>
        </p:sp>
        <p:sp>
          <p:nvSpPr>
            <p:cNvPr id="29" name="TextBox 28">
              <a:extLst>
                <a:ext uri="{FF2B5EF4-FFF2-40B4-BE49-F238E27FC236}">
                  <a16:creationId xmlns:a16="http://schemas.microsoft.com/office/drawing/2014/main" id="{CD3C0FC9-ED01-3AF2-D1A8-7039BBF09089}"/>
                </a:ext>
              </a:extLst>
            </p:cNvPr>
            <p:cNvSpPr txBox="1"/>
            <p:nvPr/>
          </p:nvSpPr>
          <p:spPr>
            <a:xfrm>
              <a:off x="6567151" y="4687360"/>
              <a:ext cx="1785368" cy="800219"/>
            </a:xfrm>
            <a:prstGeom prst="rect">
              <a:avLst/>
            </a:prstGeom>
            <a:grpFill/>
            <a:ln>
              <a:noFill/>
            </a:ln>
          </p:spPr>
          <p:txBody>
            <a:bodyPr wrap="square" rtlCol="0">
              <a:spAutoFit/>
            </a:bodyPr>
            <a:lstStyle/>
            <a:p>
              <a:pPr algn="ctr"/>
              <a:r>
                <a:rPr lang="en-GB" altLang="ko-KR" dirty="0">
                  <a:solidFill>
                    <a:schemeClr val="tx1">
                      <a:lumMod val="65000"/>
                      <a:lumOff val="35000"/>
                    </a:schemeClr>
                  </a:solidFill>
                  <a:cs typeface="Arial" pitchFamily="34" charset="0"/>
                </a:rPr>
                <a:t>Enhance user feedback with product and seller reviews, moderated content, and rating capabilities.</a:t>
              </a:r>
              <a:endParaRPr lang="en-US" altLang="ko-KR" dirty="0">
                <a:solidFill>
                  <a:schemeClr val="tx1">
                    <a:lumMod val="65000"/>
                    <a:lumOff val="35000"/>
                  </a:schemeClr>
                </a:solidFill>
                <a:cs typeface="Arial" pitchFamily="34" charset="0"/>
              </a:endParaRPr>
            </a:p>
          </p:txBody>
        </p:sp>
      </p:grpSp>
      <p:grpSp>
        <p:nvGrpSpPr>
          <p:cNvPr id="78" name="Group 63">
            <a:extLst>
              <a:ext uri="{FF2B5EF4-FFF2-40B4-BE49-F238E27FC236}">
                <a16:creationId xmlns:a16="http://schemas.microsoft.com/office/drawing/2014/main" id="{A5A6634D-0051-41DA-804F-8A51AC8290C1}"/>
              </a:ext>
            </a:extLst>
          </p:cNvPr>
          <p:cNvGrpSpPr/>
          <p:nvPr/>
        </p:nvGrpSpPr>
        <p:grpSpPr>
          <a:xfrm>
            <a:off x="11825096" y="2428784"/>
            <a:ext cx="3134379" cy="1564889"/>
            <a:chOff x="6533674" y="3321442"/>
            <a:chExt cx="1878255" cy="1043259"/>
          </a:xfrm>
          <a:noFill/>
        </p:grpSpPr>
        <p:sp>
          <p:nvSpPr>
            <p:cNvPr id="79" name="TextBox 78">
              <a:extLst>
                <a:ext uri="{FF2B5EF4-FFF2-40B4-BE49-F238E27FC236}">
                  <a16:creationId xmlns:a16="http://schemas.microsoft.com/office/drawing/2014/main" id="{38B3006E-0439-4ECC-9553-13FD371EA46E}"/>
                </a:ext>
              </a:extLst>
            </p:cNvPr>
            <p:cNvSpPr txBox="1"/>
            <p:nvPr/>
          </p:nvSpPr>
          <p:spPr>
            <a:xfrm>
              <a:off x="6533674" y="3564482"/>
              <a:ext cx="1878255" cy="800219"/>
            </a:xfrm>
            <a:prstGeom prst="rect">
              <a:avLst/>
            </a:prstGeom>
            <a:grpFill/>
            <a:ln>
              <a:noFill/>
            </a:ln>
          </p:spPr>
          <p:txBody>
            <a:bodyPr wrap="square" rtlCol="0">
              <a:spAutoFit/>
            </a:bodyPr>
            <a:lstStyle/>
            <a:p>
              <a:pPr algn="ctr"/>
              <a:r>
                <a:rPr lang="en-GB" altLang="ko-KR" dirty="0">
                  <a:solidFill>
                    <a:schemeClr val="tx1">
                      <a:lumMod val="65000"/>
                      <a:lumOff val="35000"/>
                    </a:schemeClr>
                  </a:solidFill>
                  <a:cs typeface="Arial" pitchFamily="34" charset="0"/>
                </a:rPr>
                <a:t>Provide seamless shopping experiences, secure checkout, order tracking, and order management functionalities.</a:t>
              </a:r>
              <a:endParaRPr lang="en-US" altLang="ko-KR" dirty="0">
                <a:solidFill>
                  <a:schemeClr val="tx1">
                    <a:lumMod val="65000"/>
                    <a:lumOff val="35000"/>
                  </a:schemeClr>
                </a:solidFill>
                <a:cs typeface="Arial" pitchFamily="34" charset="0"/>
              </a:endParaRPr>
            </a:p>
          </p:txBody>
        </p:sp>
        <p:sp>
          <p:nvSpPr>
            <p:cNvPr id="80" name="TextBox 79">
              <a:extLst>
                <a:ext uri="{FF2B5EF4-FFF2-40B4-BE49-F238E27FC236}">
                  <a16:creationId xmlns:a16="http://schemas.microsoft.com/office/drawing/2014/main" id="{A1F4152D-CE7D-44F4-9BF4-33AD4EA7013B}"/>
                </a:ext>
              </a:extLst>
            </p:cNvPr>
            <p:cNvSpPr txBox="1"/>
            <p:nvPr/>
          </p:nvSpPr>
          <p:spPr>
            <a:xfrm>
              <a:off x="6533674" y="3321442"/>
              <a:ext cx="1785368" cy="246221"/>
            </a:xfrm>
            <a:prstGeom prst="rect">
              <a:avLst/>
            </a:prstGeom>
            <a:grpFill/>
            <a:ln>
              <a:noFill/>
            </a:ln>
          </p:spPr>
          <p:txBody>
            <a:bodyPr wrap="square" rtlCol="0">
              <a:spAutoFit/>
            </a:bodyPr>
            <a:lstStyle/>
            <a:p>
              <a:pPr algn="ctr"/>
              <a:r>
                <a:rPr lang="en-US" altLang="ko-KR" b="1" dirty="0">
                  <a:solidFill>
                    <a:schemeClr val="tx1">
                      <a:lumMod val="65000"/>
                      <a:lumOff val="35000"/>
                    </a:schemeClr>
                  </a:solidFill>
                  <a:cs typeface="Arial" pitchFamily="34" charset="0"/>
                </a:rPr>
                <a:t>Shopping and Checkout</a:t>
              </a:r>
              <a:endParaRPr lang="ko-KR" altLang="en-US" b="1" dirty="0">
                <a:solidFill>
                  <a:schemeClr val="tx1">
                    <a:lumMod val="65000"/>
                    <a:lumOff val="35000"/>
                  </a:schemeClr>
                </a:solidFill>
                <a:cs typeface="Arial" pitchFamily="34" charset="0"/>
              </a:endParaRPr>
            </a:p>
          </p:txBody>
        </p:sp>
      </p:grpSp>
      <p:grpSp>
        <p:nvGrpSpPr>
          <p:cNvPr id="84" name="Group 63">
            <a:extLst>
              <a:ext uri="{FF2B5EF4-FFF2-40B4-BE49-F238E27FC236}">
                <a16:creationId xmlns:a16="http://schemas.microsoft.com/office/drawing/2014/main" id="{18A1C014-E6BE-4454-ADB0-A513DDDC4427}"/>
              </a:ext>
            </a:extLst>
          </p:cNvPr>
          <p:cNvGrpSpPr/>
          <p:nvPr/>
        </p:nvGrpSpPr>
        <p:grpSpPr>
          <a:xfrm>
            <a:off x="7614852" y="1942306"/>
            <a:ext cx="2979372" cy="1549601"/>
            <a:chOff x="6533674" y="3306626"/>
            <a:chExt cx="1785368" cy="1033067"/>
          </a:xfrm>
          <a:noFill/>
        </p:grpSpPr>
        <p:sp>
          <p:nvSpPr>
            <p:cNvPr id="85" name="TextBox 84">
              <a:extLst>
                <a:ext uri="{FF2B5EF4-FFF2-40B4-BE49-F238E27FC236}">
                  <a16:creationId xmlns:a16="http://schemas.microsoft.com/office/drawing/2014/main" id="{3046E430-9E5B-4A5E-B0CF-FB74B73ED43B}"/>
                </a:ext>
              </a:extLst>
            </p:cNvPr>
            <p:cNvSpPr txBox="1"/>
            <p:nvPr/>
          </p:nvSpPr>
          <p:spPr>
            <a:xfrm>
              <a:off x="6533674" y="3539474"/>
              <a:ext cx="1785368" cy="800219"/>
            </a:xfrm>
            <a:prstGeom prst="rect">
              <a:avLst/>
            </a:prstGeom>
            <a:grpFill/>
            <a:ln>
              <a:noFill/>
            </a:ln>
          </p:spPr>
          <p:txBody>
            <a:bodyPr wrap="square" rtlCol="0">
              <a:spAutoFit/>
            </a:bodyPr>
            <a:lstStyle/>
            <a:p>
              <a:pPr algn="ctr"/>
              <a:r>
                <a:rPr lang="en-GB" altLang="ko-KR" dirty="0">
                  <a:solidFill>
                    <a:schemeClr val="tx1">
                      <a:lumMod val="65000"/>
                      <a:lumOff val="35000"/>
                    </a:schemeClr>
                  </a:solidFill>
                  <a:cs typeface="Arial" pitchFamily="34" charset="0"/>
                </a:rPr>
                <a:t> Enable users to browse products, search by keywords, apply filters, and view detailed product information.</a:t>
              </a:r>
              <a:endParaRPr lang="en-US" altLang="ko-KR" dirty="0">
                <a:solidFill>
                  <a:schemeClr val="tx1">
                    <a:lumMod val="65000"/>
                    <a:lumOff val="35000"/>
                  </a:schemeClr>
                </a:solidFill>
                <a:cs typeface="Arial" pitchFamily="34" charset="0"/>
              </a:endParaRPr>
            </a:p>
          </p:txBody>
        </p:sp>
        <p:sp>
          <p:nvSpPr>
            <p:cNvPr id="86" name="TextBox 85">
              <a:extLst>
                <a:ext uri="{FF2B5EF4-FFF2-40B4-BE49-F238E27FC236}">
                  <a16:creationId xmlns:a16="http://schemas.microsoft.com/office/drawing/2014/main" id="{8A8B7961-F1DA-4C27-8DE0-A102B5FD2939}"/>
                </a:ext>
              </a:extLst>
            </p:cNvPr>
            <p:cNvSpPr txBox="1"/>
            <p:nvPr/>
          </p:nvSpPr>
          <p:spPr>
            <a:xfrm>
              <a:off x="6533674" y="3306626"/>
              <a:ext cx="1785368" cy="246221"/>
            </a:xfrm>
            <a:prstGeom prst="rect">
              <a:avLst/>
            </a:prstGeom>
            <a:grpFill/>
            <a:ln>
              <a:noFill/>
            </a:ln>
          </p:spPr>
          <p:txBody>
            <a:bodyPr wrap="square" rtlCol="0">
              <a:spAutoFit/>
            </a:bodyPr>
            <a:lstStyle/>
            <a:p>
              <a:pPr algn="ctr"/>
              <a:r>
                <a:rPr lang="en-US" altLang="ko-KR" b="1" dirty="0">
                  <a:solidFill>
                    <a:schemeClr val="tx1">
                      <a:lumMod val="65000"/>
                      <a:lumOff val="35000"/>
                    </a:schemeClr>
                  </a:solidFill>
                  <a:cs typeface="Arial" pitchFamily="34" charset="0"/>
                </a:rPr>
                <a:t>Product Browsing and Search</a:t>
              </a:r>
              <a:endParaRPr lang="ko-KR" altLang="en-US" b="1" dirty="0">
                <a:solidFill>
                  <a:schemeClr val="tx1">
                    <a:lumMod val="65000"/>
                    <a:lumOff val="35000"/>
                  </a:schemeClr>
                </a:solidFill>
                <a:cs typeface="Arial" pitchFamily="34" charset="0"/>
              </a:endParaRPr>
            </a:p>
          </p:txBody>
        </p:sp>
      </p:grpSp>
      <p:grpSp>
        <p:nvGrpSpPr>
          <p:cNvPr id="88" name="Group 87">
            <a:extLst>
              <a:ext uri="{FF2B5EF4-FFF2-40B4-BE49-F238E27FC236}">
                <a16:creationId xmlns:a16="http://schemas.microsoft.com/office/drawing/2014/main" id="{C105A124-B610-4CF5-A5C3-5F54A32A9015}"/>
              </a:ext>
            </a:extLst>
          </p:cNvPr>
          <p:cNvGrpSpPr/>
          <p:nvPr/>
        </p:nvGrpSpPr>
        <p:grpSpPr>
          <a:xfrm>
            <a:off x="6780598" y="4842521"/>
            <a:ext cx="4675235" cy="2568725"/>
            <a:chOff x="-548507" y="477868"/>
            <a:chExt cx="11570449" cy="6357177"/>
          </a:xfrm>
          <a:solidFill>
            <a:schemeClr val="bg1"/>
          </a:solidFill>
        </p:grpSpPr>
        <p:sp>
          <p:nvSpPr>
            <p:cNvPr id="103" name="Freeform: Shape 102">
              <a:extLst>
                <a:ext uri="{FF2B5EF4-FFF2-40B4-BE49-F238E27FC236}">
                  <a16:creationId xmlns:a16="http://schemas.microsoft.com/office/drawing/2014/main" id="{46114B9D-9815-4C62-A028-DB746DA2B872}"/>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grpFill/>
            <a:ln w="9525" cap="flat">
              <a:solidFill>
                <a:schemeClr val="tx1"/>
              </a:solidFill>
              <a:prstDash val="solid"/>
              <a:miter/>
            </a:ln>
          </p:spPr>
          <p:txBody>
            <a:bodyPr rtlCol="0" anchor="ctr"/>
            <a:lstStyle/>
            <a:p>
              <a:endParaRPr lang="en-US" sz="2700"/>
            </a:p>
          </p:txBody>
        </p:sp>
        <p:sp>
          <p:nvSpPr>
            <p:cNvPr id="104" name="Freeform: Shape 103">
              <a:extLst>
                <a:ext uri="{FF2B5EF4-FFF2-40B4-BE49-F238E27FC236}">
                  <a16:creationId xmlns:a16="http://schemas.microsoft.com/office/drawing/2014/main" id="{42BBDBDC-DEBD-404E-A54D-33B242C9C68E}"/>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grpFill/>
            <a:ln w="9525" cap="flat">
              <a:solidFill>
                <a:schemeClr val="tx1"/>
              </a:solidFill>
              <a:prstDash val="solid"/>
              <a:miter/>
            </a:ln>
          </p:spPr>
          <p:txBody>
            <a:bodyPr rtlCol="0" anchor="ctr"/>
            <a:lstStyle/>
            <a:p>
              <a:endParaRPr lang="en-US" sz="2700"/>
            </a:p>
          </p:txBody>
        </p:sp>
        <p:sp>
          <p:nvSpPr>
            <p:cNvPr id="105" name="Freeform: Shape 104">
              <a:extLst>
                <a:ext uri="{FF2B5EF4-FFF2-40B4-BE49-F238E27FC236}">
                  <a16:creationId xmlns:a16="http://schemas.microsoft.com/office/drawing/2014/main" id="{FB08E9B0-25D8-4E64-B9B7-D2062E304326}"/>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chemeClr val="tx1"/>
            </a:solidFill>
            <a:ln w="9525" cap="flat">
              <a:solidFill>
                <a:schemeClr val="tx1"/>
              </a:solidFill>
              <a:prstDash val="solid"/>
              <a:miter/>
            </a:ln>
          </p:spPr>
          <p:txBody>
            <a:bodyPr rtlCol="0" anchor="ctr"/>
            <a:lstStyle/>
            <a:p>
              <a:endParaRPr lang="en-US" sz="2700" dirty="0"/>
            </a:p>
          </p:txBody>
        </p:sp>
        <p:sp>
          <p:nvSpPr>
            <p:cNvPr id="106" name="Freeform: Shape 105">
              <a:extLst>
                <a:ext uri="{FF2B5EF4-FFF2-40B4-BE49-F238E27FC236}">
                  <a16:creationId xmlns:a16="http://schemas.microsoft.com/office/drawing/2014/main" id="{B66BAAF4-168E-4EB3-96C7-7FC800B71A08}"/>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grpFill/>
            <a:ln w="9525" cap="flat">
              <a:solidFill>
                <a:schemeClr val="tx1"/>
              </a:solidFill>
              <a:prstDash val="solid"/>
              <a:miter/>
            </a:ln>
          </p:spPr>
          <p:txBody>
            <a:bodyPr rtlCol="0" anchor="ctr"/>
            <a:lstStyle/>
            <a:p>
              <a:endParaRPr lang="en-US" sz="2700" dirty="0"/>
            </a:p>
          </p:txBody>
        </p:sp>
        <p:sp>
          <p:nvSpPr>
            <p:cNvPr id="107" name="Freeform: Shape 106">
              <a:extLst>
                <a:ext uri="{FF2B5EF4-FFF2-40B4-BE49-F238E27FC236}">
                  <a16:creationId xmlns:a16="http://schemas.microsoft.com/office/drawing/2014/main" id="{A918B320-92D2-41B2-8F03-1AE5C42B1DFD}"/>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grpFill/>
            <a:ln w="9525" cap="flat">
              <a:solidFill>
                <a:schemeClr val="tx1"/>
              </a:solidFill>
              <a:prstDash val="solid"/>
              <a:miter/>
            </a:ln>
          </p:spPr>
          <p:txBody>
            <a:bodyPr rtlCol="0" anchor="ctr"/>
            <a:lstStyle/>
            <a:p>
              <a:endParaRPr lang="en-US" sz="2700"/>
            </a:p>
          </p:txBody>
        </p:sp>
        <p:grpSp>
          <p:nvGrpSpPr>
            <p:cNvPr id="108" name="Group 107">
              <a:extLst>
                <a:ext uri="{FF2B5EF4-FFF2-40B4-BE49-F238E27FC236}">
                  <a16:creationId xmlns:a16="http://schemas.microsoft.com/office/drawing/2014/main" id="{F5AC3021-5928-4680-B455-801A88546C40}"/>
                </a:ext>
              </a:extLst>
            </p:cNvPr>
            <p:cNvGrpSpPr/>
            <p:nvPr/>
          </p:nvGrpSpPr>
          <p:grpSpPr>
            <a:xfrm>
              <a:off x="1606" y="6382978"/>
              <a:ext cx="413937" cy="115242"/>
              <a:chOff x="5955" y="6353672"/>
              <a:chExt cx="413937" cy="115242"/>
            </a:xfrm>
            <a:grpFill/>
          </p:grpSpPr>
          <p:sp>
            <p:nvSpPr>
              <p:cNvPr id="113" name="Rectangle: Rounded Corners 112">
                <a:extLst>
                  <a:ext uri="{FF2B5EF4-FFF2-40B4-BE49-F238E27FC236}">
                    <a16:creationId xmlns:a16="http://schemas.microsoft.com/office/drawing/2014/main" id="{98CE32BB-6675-4137-A30A-2769274EFAA3}"/>
                  </a:ext>
                </a:extLst>
              </p:cNvPr>
              <p:cNvSpPr/>
              <p:nvPr/>
            </p:nvSpPr>
            <p:spPr>
              <a:xfrm>
                <a:off x="5955" y="6353672"/>
                <a:ext cx="413937" cy="115242"/>
              </a:xfrm>
              <a:prstGeom prst="roundRect">
                <a:avLst>
                  <a:gd name="adj" fmla="val 28154"/>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14" name="Rectangle: Rounded Corners 113">
                <a:extLst>
                  <a:ext uri="{FF2B5EF4-FFF2-40B4-BE49-F238E27FC236}">
                    <a16:creationId xmlns:a16="http://schemas.microsoft.com/office/drawing/2014/main" id="{490C78E4-D0C6-47D1-B203-3DC53837DAB6}"/>
                  </a:ext>
                </a:extLst>
              </p:cNvPr>
              <p:cNvSpPr/>
              <p:nvPr/>
            </p:nvSpPr>
            <p:spPr>
              <a:xfrm>
                <a:off x="99417" y="6382279"/>
                <a:ext cx="227012" cy="55272"/>
              </a:xfrm>
              <a:prstGeom prst="roundRect">
                <a:avLst>
                  <a:gd name="adj" fmla="val 28154"/>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nvGrpSpPr>
            <p:cNvPr id="109" name="Group 108">
              <a:extLst>
                <a:ext uri="{FF2B5EF4-FFF2-40B4-BE49-F238E27FC236}">
                  <a16:creationId xmlns:a16="http://schemas.microsoft.com/office/drawing/2014/main" id="{A2F97DBC-B0B0-4CB5-91D9-693AC72CFEAD}"/>
                </a:ext>
              </a:extLst>
            </p:cNvPr>
            <p:cNvGrpSpPr/>
            <p:nvPr/>
          </p:nvGrpSpPr>
          <p:grpSpPr>
            <a:xfrm>
              <a:off x="9855291" y="6381600"/>
              <a:ext cx="885989" cy="115242"/>
              <a:chOff x="5955" y="6353672"/>
              <a:chExt cx="413937" cy="115242"/>
            </a:xfrm>
            <a:grpFill/>
          </p:grpSpPr>
          <p:sp>
            <p:nvSpPr>
              <p:cNvPr id="111" name="Rectangle: Rounded Corners 110">
                <a:extLst>
                  <a:ext uri="{FF2B5EF4-FFF2-40B4-BE49-F238E27FC236}">
                    <a16:creationId xmlns:a16="http://schemas.microsoft.com/office/drawing/2014/main" id="{031B2339-2D89-40F4-A02F-F323D2C69F40}"/>
                  </a:ext>
                </a:extLst>
              </p:cNvPr>
              <p:cNvSpPr/>
              <p:nvPr/>
            </p:nvSpPr>
            <p:spPr>
              <a:xfrm>
                <a:off x="5955" y="6353672"/>
                <a:ext cx="413937" cy="115242"/>
              </a:xfrm>
              <a:prstGeom prst="roundRect">
                <a:avLst>
                  <a:gd name="adj" fmla="val 28154"/>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12" name="Rectangle: Rounded Corners 111">
                <a:extLst>
                  <a:ext uri="{FF2B5EF4-FFF2-40B4-BE49-F238E27FC236}">
                    <a16:creationId xmlns:a16="http://schemas.microsoft.com/office/drawing/2014/main" id="{F0A00840-B720-4FD0-9C2C-0BF08296CB6F}"/>
                  </a:ext>
                </a:extLst>
              </p:cNvPr>
              <p:cNvSpPr/>
              <p:nvPr/>
            </p:nvSpPr>
            <p:spPr>
              <a:xfrm>
                <a:off x="84761" y="6382279"/>
                <a:ext cx="256326" cy="55272"/>
              </a:xfrm>
              <a:prstGeom prst="roundRect">
                <a:avLst>
                  <a:gd name="adj" fmla="val 28154"/>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sp>
          <p:nvSpPr>
            <p:cNvPr id="110" name="Freeform: Shape 109">
              <a:extLst>
                <a:ext uri="{FF2B5EF4-FFF2-40B4-BE49-F238E27FC236}">
                  <a16:creationId xmlns:a16="http://schemas.microsoft.com/office/drawing/2014/main" id="{26152B43-47BB-467F-92F5-C8FE0C406FC9}"/>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chemeClr val="tx1"/>
            </a:solidFill>
            <a:ln w="9525" cap="flat">
              <a:solidFill>
                <a:schemeClr val="tx1"/>
              </a:solidFill>
              <a:prstDash val="solid"/>
              <a:miter/>
            </a:ln>
          </p:spPr>
          <p:txBody>
            <a:bodyPr rtlCol="0" anchor="ctr"/>
            <a:lstStyle/>
            <a:p>
              <a:endParaRPr lang="en-US" sz="2700" dirty="0"/>
            </a:p>
          </p:txBody>
        </p:sp>
      </p:grpSp>
      <p:sp>
        <p:nvSpPr>
          <p:cNvPr id="4" name="Rectangle 3">
            <a:extLst>
              <a:ext uri="{FF2B5EF4-FFF2-40B4-BE49-F238E27FC236}">
                <a16:creationId xmlns:a16="http://schemas.microsoft.com/office/drawing/2014/main" id="{4F06DB8D-BA9E-75DC-E66B-488A4A5E71D6}"/>
              </a:ext>
            </a:extLst>
          </p:cNvPr>
          <p:cNvSpPr/>
          <p:nvPr/>
        </p:nvSpPr>
        <p:spPr>
          <a:xfrm>
            <a:off x="1355421" y="6480790"/>
            <a:ext cx="3510000" cy="1591733"/>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solidFill>
                <a:schemeClr val="tx1"/>
              </a:solidFill>
            </a:endParaRPr>
          </a:p>
        </p:txBody>
      </p:sp>
      <p:cxnSp>
        <p:nvCxnSpPr>
          <p:cNvPr id="6" name="Straight Arrow Connector 5">
            <a:extLst>
              <a:ext uri="{FF2B5EF4-FFF2-40B4-BE49-F238E27FC236}">
                <a16:creationId xmlns:a16="http://schemas.microsoft.com/office/drawing/2014/main" id="{B261035D-BEA7-8483-5AED-65B17FBB520B}"/>
              </a:ext>
            </a:extLst>
          </p:cNvPr>
          <p:cNvCxnSpPr>
            <a:cxnSpLocks/>
          </p:cNvCxnSpPr>
          <p:nvPr/>
        </p:nvCxnSpPr>
        <p:spPr>
          <a:xfrm flipH="1">
            <a:off x="4852352" y="6886417"/>
            <a:ext cx="2328890" cy="10918"/>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E2EEB1D-00D2-66A8-E29A-0E12A8FB639E}"/>
              </a:ext>
            </a:extLst>
          </p:cNvPr>
          <p:cNvCxnSpPr>
            <a:cxnSpLocks/>
          </p:cNvCxnSpPr>
          <p:nvPr/>
        </p:nvCxnSpPr>
        <p:spPr>
          <a:xfrm>
            <a:off x="10951121" y="6962134"/>
            <a:ext cx="2284450" cy="0"/>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7" name="TextBox 13">
            <a:extLst>
              <a:ext uri="{FF2B5EF4-FFF2-40B4-BE49-F238E27FC236}">
                <a16:creationId xmlns:a16="http://schemas.microsoft.com/office/drawing/2014/main" id="{26D143A0-0A05-E67A-21CC-CB18F9303F7D}"/>
              </a:ext>
            </a:extLst>
          </p:cNvPr>
          <p:cNvSpPr txBox="1"/>
          <p:nvPr/>
        </p:nvSpPr>
        <p:spPr>
          <a:xfrm>
            <a:off x="3328525" y="272653"/>
            <a:ext cx="11552977" cy="1166783"/>
          </a:xfrm>
          <a:prstGeom prst="rect">
            <a:avLst/>
          </a:prstGeom>
        </p:spPr>
        <p:txBody>
          <a:bodyPr lIns="0" tIns="0" rIns="0" bIns="0" rtlCol="0" anchor="t">
            <a:spAutoFit/>
          </a:bodyPr>
          <a:lstStyle/>
          <a:p>
            <a:pPr algn="ctr">
              <a:lnSpc>
                <a:spcPts val="9587"/>
              </a:lnSpc>
            </a:pPr>
            <a:r>
              <a:rPr lang="en-US" sz="6947" spc="368" dirty="0">
                <a:solidFill>
                  <a:srgbClr val="231F20"/>
                </a:solidFill>
                <a:latin typeface="Oswald Bold"/>
              </a:rPr>
              <a:t>FUNCTIONAL REQUIREMENTS</a:t>
            </a:r>
          </a:p>
        </p:txBody>
      </p:sp>
      <p:sp>
        <p:nvSpPr>
          <p:cNvPr id="32" name="TextBox 31">
            <a:extLst>
              <a:ext uri="{FF2B5EF4-FFF2-40B4-BE49-F238E27FC236}">
                <a16:creationId xmlns:a16="http://schemas.microsoft.com/office/drawing/2014/main" id="{5D43B3B9-EBAB-AFE5-791F-878A617017E3}"/>
              </a:ext>
            </a:extLst>
          </p:cNvPr>
          <p:cNvSpPr txBox="1"/>
          <p:nvPr/>
        </p:nvSpPr>
        <p:spPr>
          <a:xfrm>
            <a:off x="1425833" y="6545067"/>
            <a:ext cx="3211917" cy="369332"/>
          </a:xfrm>
          <a:prstGeom prst="rect">
            <a:avLst/>
          </a:prstGeom>
          <a:noFill/>
        </p:spPr>
        <p:txBody>
          <a:bodyPr wrap="square" rtlCol="0">
            <a:spAutoFit/>
          </a:bodyPr>
          <a:lstStyle/>
          <a:p>
            <a:pPr algn="ctr"/>
            <a:r>
              <a:rPr lang="en-US" altLang="ko-KR" b="1" dirty="0">
                <a:solidFill>
                  <a:schemeClr val="tx1">
                    <a:lumMod val="65000"/>
                    <a:lumOff val="35000"/>
                  </a:schemeClr>
                </a:solidFill>
                <a:cs typeface="Arial" pitchFamily="34" charset="0"/>
              </a:rPr>
              <a:t>Bidding</a:t>
            </a:r>
            <a:endParaRPr lang="ko-KR" altLang="en-US" b="1" dirty="0">
              <a:solidFill>
                <a:schemeClr val="tx1">
                  <a:lumMod val="65000"/>
                  <a:lumOff val="35000"/>
                </a:schemeClr>
              </a:solidFill>
              <a:cs typeface="Arial" pitchFamily="34" charset="0"/>
            </a:endParaRPr>
          </a:p>
        </p:txBody>
      </p:sp>
      <p:sp>
        <p:nvSpPr>
          <p:cNvPr id="33" name="TextBox 32">
            <a:extLst>
              <a:ext uri="{FF2B5EF4-FFF2-40B4-BE49-F238E27FC236}">
                <a16:creationId xmlns:a16="http://schemas.microsoft.com/office/drawing/2014/main" id="{158C16D7-B10D-6242-0BF2-E3B6CAF0AA79}"/>
              </a:ext>
            </a:extLst>
          </p:cNvPr>
          <p:cNvSpPr txBox="1"/>
          <p:nvPr/>
        </p:nvSpPr>
        <p:spPr>
          <a:xfrm>
            <a:off x="1530555" y="6900997"/>
            <a:ext cx="3211918" cy="923330"/>
          </a:xfrm>
          <a:prstGeom prst="rect">
            <a:avLst/>
          </a:prstGeom>
          <a:noFill/>
        </p:spPr>
        <p:txBody>
          <a:bodyPr wrap="square" rtlCol="0">
            <a:spAutoFit/>
          </a:bodyPr>
          <a:lstStyle/>
          <a:p>
            <a:pPr algn="ctr"/>
            <a:r>
              <a:rPr lang="en-GB" dirty="0"/>
              <a:t>Enable users to bid on products, view bid details, and manage bidding activities.</a:t>
            </a:r>
            <a:endParaRPr lang="en-US" dirty="0"/>
          </a:p>
        </p:txBody>
      </p:sp>
      <p:grpSp>
        <p:nvGrpSpPr>
          <p:cNvPr id="34" name="Group 33">
            <a:extLst>
              <a:ext uri="{FF2B5EF4-FFF2-40B4-BE49-F238E27FC236}">
                <a16:creationId xmlns:a16="http://schemas.microsoft.com/office/drawing/2014/main" id="{6BA606B8-3891-BA2C-9600-03E024F2A47F}"/>
              </a:ext>
            </a:extLst>
          </p:cNvPr>
          <p:cNvGrpSpPr/>
          <p:nvPr/>
        </p:nvGrpSpPr>
        <p:grpSpPr>
          <a:xfrm>
            <a:off x="7958705" y="5291032"/>
            <a:ext cx="2427150" cy="1671102"/>
            <a:chOff x="9838117" y="3034601"/>
            <a:chExt cx="2324346" cy="1600321"/>
          </a:xfrm>
        </p:grpSpPr>
        <p:grpSp>
          <p:nvGrpSpPr>
            <p:cNvPr id="35" name="Group 34">
              <a:extLst>
                <a:ext uri="{FF2B5EF4-FFF2-40B4-BE49-F238E27FC236}">
                  <a16:creationId xmlns:a16="http://schemas.microsoft.com/office/drawing/2014/main" id="{B06A66B0-41F1-F680-7308-8C5CC09DC28A}"/>
                </a:ext>
              </a:extLst>
            </p:cNvPr>
            <p:cNvGrpSpPr/>
            <p:nvPr/>
          </p:nvGrpSpPr>
          <p:grpSpPr>
            <a:xfrm>
              <a:off x="9838117" y="3034601"/>
              <a:ext cx="2324346" cy="1600321"/>
              <a:chOff x="9839517" y="2895698"/>
              <a:chExt cx="4551811" cy="3133938"/>
            </a:xfrm>
          </p:grpSpPr>
          <p:grpSp>
            <p:nvGrpSpPr>
              <p:cNvPr id="40" name="Group 39">
                <a:extLst>
                  <a:ext uri="{FF2B5EF4-FFF2-40B4-BE49-F238E27FC236}">
                    <a16:creationId xmlns:a16="http://schemas.microsoft.com/office/drawing/2014/main" id="{B53CE9A5-B567-412F-FD85-9C6DEA3986F9}"/>
                  </a:ext>
                </a:extLst>
              </p:cNvPr>
              <p:cNvGrpSpPr/>
              <p:nvPr/>
            </p:nvGrpSpPr>
            <p:grpSpPr>
              <a:xfrm>
                <a:off x="10095620" y="2895698"/>
                <a:ext cx="3288407" cy="2443852"/>
                <a:chOff x="10095620" y="2895698"/>
                <a:chExt cx="3288407" cy="2443852"/>
              </a:xfrm>
            </p:grpSpPr>
            <p:sp>
              <p:nvSpPr>
                <p:cNvPr id="91" name="Trapezoid 90">
                  <a:extLst>
                    <a:ext uri="{FF2B5EF4-FFF2-40B4-BE49-F238E27FC236}">
                      <a16:creationId xmlns:a16="http://schemas.microsoft.com/office/drawing/2014/main" id="{F4B66780-DD13-38E6-130A-06057D460F96}"/>
                    </a:ext>
                  </a:extLst>
                </p:cNvPr>
                <p:cNvSpPr/>
                <p:nvPr/>
              </p:nvSpPr>
              <p:spPr>
                <a:xfrm rot="6820098">
                  <a:off x="12103250" y="2553136"/>
                  <a:ext cx="433277" cy="1473747"/>
                </a:xfrm>
                <a:prstGeom prst="trapezoid">
                  <a:avLst>
                    <a:gd name="adj" fmla="val 11476"/>
                  </a:avLst>
                </a:prstGeom>
                <a:solidFill>
                  <a:schemeClr val="bg1"/>
                </a:solidFill>
                <a:ln w="9525" cap="flat">
                  <a:noFill/>
                  <a:prstDash val="solid"/>
                  <a:miter/>
                </a:ln>
              </p:spPr>
              <p:txBody>
                <a:bodyPr rtlCol="0" anchor="ctr"/>
                <a:lstStyle/>
                <a:p>
                  <a:endParaRPr lang="en-US" sz="2700"/>
                </a:p>
              </p:txBody>
            </p:sp>
            <p:grpSp>
              <p:nvGrpSpPr>
                <p:cNvPr id="92" name="Group 91">
                  <a:extLst>
                    <a:ext uri="{FF2B5EF4-FFF2-40B4-BE49-F238E27FC236}">
                      <a16:creationId xmlns:a16="http://schemas.microsoft.com/office/drawing/2014/main" id="{868D61E2-19A8-173A-895A-17219B336941}"/>
                    </a:ext>
                  </a:extLst>
                </p:cNvPr>
                <p:cNvGrpSpPr/>
                <p:nvPr/>
              </p:nvGrpSpPr>
              <p:grpSpPr>
                <a:xfrm>
                  <a:off x="10541428" y="2895698"/>
                  <a:ext cx="1434926" cy="560920"/>
                  <a:chOff x="10541428" y="2895698"/>
                  <a:chExt cx="1434926" cy="560920"/>
                </a:xfrm>
              </p:grpSpPr>
              <p:sp>
                <p:nvSpPr>
                  <p:cNvPr id="116" name="Rectangle: Rounded Corners 115">
                    <a:extLst>
                      <a:ext uri="{FF2B5EF4-FFF2-40B4-BE49-F238E27FC236}">
                        <a16:creationId xmlns:a16="http://schemas.microsoft.com/office/drawing/2014/main" id="{F5AB978C-58AB-F48C-F8AD-5E23D7AAE552}"/>
                      </a:ext>
                    </a:extLst>
                  </p:cNvPr>
                  <p:cNvSpPr/>
                  <p:nvPr/>
                </p:nvSpPr>
                <p:spPr>
                  <a:xfrm rot="19800000">
                    <a:off x="10541428" y="2992155"/>
                    <a:ext cx="1434926" cy="464463"/>
                  </a:xfrm>
                  <a:prstGeom prst="roundRect">
                    <a:avLst>
                      <a:gd name="adj" fmla="val 50000"/>
                    </a:avLst>
                  </a:prstGeom>
                  <a:solidFill>
                    <a:schemeClr val="bg1"/>
                  </a:solidFill>
                  <a:ln w="9525" cap="flat">
                    <a:noFill/>
                    <a:prstDash val="solid"/>
                    <a:miter/>
                  </a:ln>
                </p:spPr>
                <p:txBody>
                  <a:bodyPr rtlCol="0" anchor="ctr"/>
                  <a:lstStyle/>
                  <a:p>
                    <a:endParaRPr lang="en-US" sz="2700"/>
                  </a:p>
                </p:txBody>
              </p:sp>
              <p:sp>
                <p:nvSpPr>
                  <p:cNvPr id="117" name="Freeform: Shape 116">
                    <a:extLst>
                      <a:ext uri="{FF2B5EF4-FFF2-40B4-BE49-F238E27FC236}">
                        <a16:creationId xmlns:a16="http://schemas.microsoft.com/office/drawing/2014/main" id="{2FD8F1D2-CA4C-EF69-4F36-21F46BE5439C}"/>
                      </a:ext>
                    </a:extLst>
                  </p:cNvPr>
                  <p:cNvSpPr/>
                  <p:nvPr/>
                </p:nvSpPr>
                <p:spPr>
                  <a:xfrm>
                    <a:off x="11562170" y="2895698"/>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bg1"/>
                  </a:solidFill>
                  <a:ln w="9525" cap="flat">
                    <a:noFill/>
                    <a:prstDash val="solid"/>
                    <a:miter/>
                  </a:ln>
                </p:spPr>
                <p:txBody>
                  <a:bodyPr rtlCol="0" anchor="ctr"/>
                  <a:lstStyle/>
                  <a:p>
                    <a:endParaRPr lang="en-US" sz="2700"/>
                  </a:p>
                </p:txBody>
              </p:sp>
            </p:grpSp>
            <p:grpSp>
              <p:nvGrpSpPr>
                <p:cNvPr id="93" name="Group 92">
                  <a:extLst>
                    <a:ext uri="{FF2B5EF4-FFF2-40B4-BE49-F238E27FC236}">
                      <a16:creationId xmlns:a16="http://schemas.microsoft.com/office/drawing/2014/main" id="{AABF58AF-14A9-E877-66BD-BB654BF21520}"/>
                    </a:ext>
                  </a:extLst>
                </p:cNvPr>
                <p:cNvGrpSpPr/>
                <p:nvPr/>
              </p:nvGrpSpPr>
              <p:grpSpPr>
                <a:xfrm>
                  <a:off x="10226072" y="3384119"/>
                  <a:ext cx="1153558" cy="1269798"/>
                  <a:chOff x="10226072" y="3384119"/>
                  <a:chExt cx="1153558" cy="1269798"/>
                </a:xfrm>
              </p:grpSpPr>
              <p:sp>
                <p:nvSpPr>
                  <p:cNvPr id="102" name="Freeform: Shape 101">
                    <a:extLst>
                      <a:ext uri="{FF2B5EF4-FFF2-40B4-BE49-F238E27FC236}">
                        <a16:creationId xmlns:a16="http://schemas.microsoft.com/office/drawing/2014/main" id="{EA8D362E-0B74-AE55-CB4F-AF3B57B53696}"/>
                      </a:ext>
                    </a:extLst>
                  </p:cNvPr>
                  <p:cNvSpPr/>
                  <p:nvPr/>
                </p:nvSpPr>
                <p:spPr>
                  <a:xfrm rot="19176301">
                    <a:off x="10226072" y="3384119"/>
                    <a:ext cx="1153558" cy="1269798"/>
                  </a:xfrm>
                  <a:custGeom>
                    <a:avLst/>
                    <a:gdLst>
                      <a:gd name="connsiteX0" fmla="*/ 1069399 w 1153558"/>
                      <a:gd name="connsiteY0" fmla="*/ 54157 h 1269798"/>
                      <a:gd name="connsiteX1" fmla="*/ 1098647 w 1153558"/>
                      <a:gd name="connsiteY1" fmla="*/ 383203 h 1269798"/>
                      <a:gd name="connsiteX2" fmla="*/ 358294 w 1153558"/>
                      <a:gd name="connsiteY2" fmla="*/ 1269798 h 1269798"/>
                      <a:gd name="connsiteX3" fmla="*/ 0 w 1153558"/>
                      <a:gd name="connsiteY3" fmla="*/ 970001 h 1269798"/>
                      <a:gd name="connsiteX4" fmla="*/ 740353 w 1153558"/>
                      <a:gd name="connsiteY4" fmla="*/ 83405 h 1269798"/>
                      <a:gd name="connsiteX5" fmla="*/ 1069399 w 1153558"/>
                      <a:gd name="connsiteY5" fmla="*/ 54157 h 126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3558" h="1269798">
                        <a:moveTo>
                          <a:pt x="1069399" y="54157"/>
                        </a:moveTo>
                        <a:cubicBezTo>
                          <a:pt x="1168112" y="136417"/>
                          <a:pt x="1182737" y="284489"/>
                          <a:pt x="1098647" y="383203"/>
                        </a:cubicBezTo>
                        <a:lnTo>
                          <a:pt x="358294" y="1269798"/>
                        </a:lnTo>
                        <a:lnTo>
                          <a:pt x="0" y="970001"/>
                        </a:lnTo>
                        <a:lnTo>
                          <a:pt x="740353" y="83405"/>
                        </a:lnTo>
                        <a:cubicBezTo>
                          <a:pt x="824442" y="-15309"/>
                          <a:pt x="970685" y="-28106"/>
                          <a:pt x="1069399" y="54157"/>
                        </a:cubicBezTo>
                        <a:close/>
                      </a:path>
                    </a:pathLst>
                  </a:custGeom>
                  <a:solidFill>
                    <a:schemeClr val="bg1"/>
                  </a:solidFill>
                  <a:ln w="9525" cap="flat">
                    <a:noFill/>
                    <a:prstDash val="solid"/>
                    <a:miter/>
                  </a:ln>
                </p:spPr>
                <p:txBody>
                  <a:bodyPr wrap="square" rtlCol="0" anchor="ctr">
                    <a:noAutofit/>
                  </a:bodyPr>
                  <a:lstStyle/>
                  <a:p>
                    <a:endParaRPr lang="en-US" sz="2700" dirty="0"/>
                  </a:p>
                </p:txBody>
              </p:sp>
              <p:sp>
                <p:nvSpPr>
                  <p:cNvPr id="115" name="Freeform: Shape 114">
                    <a:extLst>
                      <a:ext uri="{FF2B5EF4-FFF2-40B4-BE49-F238E27FC236}">
                        <a16:creationId xmlns:a16="http://schemas.microsoft.com/office/drawing/2014/main" id="{1BD92EC2-E606-1D97-B839-3210DDE76C1C}"/>
                      </a:ext>
                    </a:extLst>
                  </p:cNvPr>
                  <p:cNvSpPr/>
                  <p:nvPr/>
                </p:nvSpPr>
                <p:spPr>
                  <a:xfrm>
                    <a:off x="10701546" y="3417653"/>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bg1"/>
                  </a:solidFill>
                  <a:ln w="9525" cap="flat">
                    <a:noFill/>
                    <a:prstDash val="solid"/>
                    <a:miter/>
                  </a:ln>
                </p:spPr>
                <p:txBody>
                  <a:bodyPr rtlCol="0" anchor="ctr"/>
                  <a:lstStyle/>
                  <a:p>
                    <a:endParaRPr lang="en-US" sz="2700"/>
                  </a:p>
                </p:txBody>
              </p:sp>
            </p:grpSp>
            <p:grpSp>
              <p:nvGrpSpPr>
                <p:cNvPr id="94" name="Group 93">
                  <a:extLst>
                    <a:ext uri="{FF2B5EF4-FFF2-40B4-BE49-F238E27FC236}">
                      <a16:creationId xmlns:a16="http://schemas.microsoft.com/office/drawing/2014/main" id="{16C19FB0-2BFB-22DD-0DF3-4C54B74ED097}"/>
                    </a:ext>
                  </a:extLst>
                </p:cNvPr>
                <p:cNvGrpSpPr/>
                <p:nvPr/>
              </p:nvGrpSpPr>
              <p:grpSpPr>
                <a:xfrm rot="5400000">
                  <a:off x="12509125" y="3435921"/>
                  <a:ext cx="989342" cy="760462"/>
                  <a:chOff x="10999279" y="2698471"/>
                  <a:chExt cx="989342" cy="760462"/>
                </a:xfrm>
              </p:grpSpPr>
              <p:sp>
                <p:nvSpPr>
                  <p:cNvPr id="99" name="Freeform: Shape 98">
                    <a:extLst>
                      <a:ext uri="{FF2B5EF4-FFF2-40B4-BE49-F238E27FC236}">
                        <a16:creationId xmlns:a16="http://schemas.microsoft.com/office/drawing/2014/main" id="{FA39A915-7D62-6564-C16A-3B303F8139E3}"/>
                      </a:ext>
                    </a:extLst>
                  </p:cNvPr>
                  <p:cNvSpPr/>
                  <p:nvPr/>
                </p:nvSpPr>
                <p:spPr>
                  <a:xfrm>
                    <a:off x="11237298" y="2698471"/>
                    <a:ext cx="712934" cy="329046"/>
                  </a:xfrm>
                  <a:custGeom>
                    <a:avLst/>
                    <a:gdLst>
                      <a:gd name="connsiteX0" fmla="*/ 7144 w 371475"/>
                      <a:gd name="connsiteY0" fmla="*/ 145256 h 171450"/>
                      <a:gd name="connsiteX1" fmla="*/ 90011 w 371475"/>
                      <a:gd name="connsiteY1" fmla="*/ 32861 h 171450"/>
                      <a:gd name="connsiteX2" fmla="*/ 250984 w 371475"/>
                      <a:gd name="connsiteY2" fmla="*/ 7144 h 171450"/>
                      <a:gd name="connsiteX3" fmla="*/ 361474 w 371475"/>
                      <a:gd name="connsiteY3" fmla="*/ 103346 h 171450"/>
                      <a:gd name="connsiteX4" fmla="*/ 367189 w 371475"/>
                      <a:gd name="connsiteY4" fmla="*/ 139541 h 171450"/>
                      <a:gd name="connsiteX5" fmla="*/ 343376 w 371475"/>
                      <a:gd name="connsiteY5" fmla="*/ 143351 h 171450"/>
                      <a:gd name="connsiteX6" fmla="*/ 234791 w 371475"/>
                      <a:gd name="connsiteY6" fmla="*/ 58579 h 171450"/>
                      <a:gd name="connsiteX7" fmla="*/ 117634 w 371475"/>
                      <a:gd name="connsiteY7" fmla="*/ 76676 h 171450"/>
                      <a:gd name="connsiteX8" fmla="*/ 58579 w 371475"/>
                      <a:gd name="connsiteY8" fmla="*/ 16716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5" h="171450">
                        <a:moveTo>
                          <a:pt x="7144" y="145256"/>
                        </a:moveTo>
                        <a:lnTo>
                          <a:pt x="90011" y="32861"/>
                        </a:lnTo>
                        <a:lnTo>
                          <a:pt x="250984" y="7144"/>
                        </a:lnTo>
                        <a:lnTo>
                          <a:pt x="361474" y="103346"/>
                        </a:lnTo>
                        <a:lnTo>
                          <a:pt x="367189" y="139541"/>
                        </a:lnTo>
                        <a:lnTo>
                          <a:pt x="343376" y="143351"/>
                        </a:lnTo>
                        <a:lnTo>
                          <a:pt x="234791" y="58579"/>
                        </a:lnTo>
                        <a:lnTo>
                          <a:pt x="117634" y="76676"/>
                        </a:lnTo>
                        <a:lnTo>
                          <a:pt x="58579" y="167164"/>
                        </a:lnTo>
                        <a:close/>
                      </a:path>
                    </a:pathLst>
                  </a:custGeom>
                  <a:solidFill>
                    <a:schemeClr val="accent4"/>
                  </a:solidFill>
                  <a:ln w="9525" cap="flat">
                    <a:noFill/>
                    <a:prstDash val="solid"/>
                    <a:miter/>
                  </a:ln>
                </p:spPr>
                <p:txBody>
                  <a:bodyPr rtlCol="0" anchor="ctr"/>
                  <a:lstStyle/>
                  <a:p>
                    <a:endParaRPr lang="en-US" sz="2700"/>
                  </a:p>
                </p:txBody>
              </p:sp>
              <p:sp>
                <p:nvSpPr>
                  <p:cNvPr id="100" name="Freeform: Shape 99">
                    <a:extLst>
                      <a:ext uri="{FF2B5EF4-FFF2-40B4-BE49-F238E27FC236}">
                        <a16:creationId xmlns:a16="http://schemas.microsoft.com/office/drawing/2014/main" id="{5139CA19-C5EF-E460-0A39-DC8E2067391C}"/>
                      </a:ext>
                    </a:extLst>
                  </p:cNvPr>
                  <p:cNvSpPr/>
                  <p:nvPr/>
                </p:nvSpPr>
                <p:spPr>
                  <a:xfrm>
                    <a:off x="11293968" y="3075046"/>
                    <a:ext cx="694653" cy="383887"/>
                  </a:xfrm>
                  <a:custGeom>
                    <a:avLst/>
                    <a:gdLst>
                      <a:gd name="connsiteX0" fmla="*/ 7144 w 361950"/>
                      <a:gd name="connsiteY0" fmla="*/ 114776 h 200025"/>
                      <a:gd name="connsiteX1" fmla="*/ 120491 w 361950"/>
                      <a:gd name="connsiteY1" fmla="*/ 194786 h 200025"/>
                      <a:gd name="connsiteX2" fmla="*/ 281464 w 361950"/>
                      <a:gd name="connsiteY2" fmla="*/ 169069 h 200025"/>
                      <a:gd name="connsiteX3" fmla="*/ 355759 w 361950"/>
                      <a:gd name="connsiteY3" fmla="*/ 43339 h 200025"/>
                      <a:gd name="connsiteX4" fmla="*/ 350044 w 361950"/>
                      <a:gd name="connsiteY4" fmla="*/ 7144 h 200025"/>
                      <a:gd name="connsiteX5" fmla="*/ 327184 w 361950"/>
                      <a:gd name="connsiteY5" fmla="*/ 10954 h 200025"/>
                      <a:gd name="connsiteX6" fmla="*/ 250031 w 361950"/>
                      <a:gd name="connsiteY6" fmla="*/ 125254 h 200025"/>
                      <a:gd name="connsiteX7" fmla="*/ 132874 w 361950"/>
                      <a:gd name="connsiteY7" fmla="*/ 144304 h 200025"/>
                      <a:gd name="connsiteX8" fmla="*/ 48101 w 361950"/>
                      <a:gd name="connsiteY8" fmla="*/ 7762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200025">
                        <a:moveTo>
                          <a:pt x="7144" y="114776"/>
                        </a:moveTo>
                        <a:lnTo>
                          <a:pt x="120491" y="194786"/>
                        </a:lnTo>
                        <a:lnTo>
                          <a:pt x="281464" y="169069"/>
                        </a:lnTo>
                        <a:lnTo>
                          <a:pt x="355759" y="43339"/>
                        </a:lnTo>
                        <a:lnTo>
                          <a:pt x="350044" y="7144"/>
                        </a:lnTo>
                        <a:lnTo>
                          <a:pt x="327184" y="10954"/>
                        </a:lnTo>
                        <a:lnTo>
                          <a:pt x="250031" y="125254"/>
                        </a:lnTo>
                        <a:lnTo>
                          <a:pt x="132874" y="144304"/>
                        </a:lnTo>
                        <a:lnTo>
                          <a:pt x="48101" y="77629"/>
                        </a:lnTo>
                        <a:close/>
                      </a:path>
                    </a:pathLst>
                  </a:custGeom>
                  <a:solidFill>
                    <a:schemeClr val="accent4"/>
                  </a:solidFill>
                  <a:ln w="9525" cap="flat">
                    <a:noFill/>
                    <a:prstDash val="solid"/>
                    <a:miter/>
                  </a:ln>
                </p:spPr>
                <p:txBody>
                  <a:bodyPr rtlCol="0" anchor="ctr"/>
                  <a:lstStyle/>
                  <a:p>
                    <a:endParaRPr lang="en-US" sz="2700"/>
                  </a:p>
                </p:txBody>
              </p:sp>
              <p:sp>
                <p:nvSpPr>
                  <p:cNvPr id="101" name="Freeform: Shape 100">
                    <a:extLst>
                      <a:ext uri="{FF2B5EF4-FFF2-40B4-BE49-F238E27FC236}">
                        <a16:creationId xmlns:a16="http://schemas.microsoft.com/office/drawing/2014/main" id="{3CADD9FF-0D6A-0216-DFF7-A0A2F34F8D1E}"/>
                      </a:ext>
                    </a:extLst>
                  </p:cNvPr>
                  <p:cNvSpPr/>
                  <p:nvPr/>
                </p:nvSpPr>
                <p:spPr>
                  <a:xfrm>
                    <a:off x="10999279" y="2942227"/>
                    <a:ext cx="457009" cy="457009"/>
                  </a:xfrm>
                  <a:custGeom>
                    <a:avLst/>
                    <a:gdLst>
                      <a:gd name="connsiteX0" fmla="*/ 102790 w 238125"/>
                      <a:gd name="connsiteY0" fmla="*/ 8493 h 238125"/>
                      <a:gd name="connsiteX1" fmla="*/ 8493 w 238125"/>
                      <a:gd name="connsiteY1" fmla="*/ 138985 h 238125"/>
                      <a:gd name="connsiteX2" fmla="*/ 138985 w 238125"/>
                      <a:gd name="connsiteY2" fmla="*/ 233283 h 238125"/>
                      <a:gd name="connsiteX3" fmla="*/ 233283 w 238125"/>
                      <a:gd name="connsiteY3" fmla="*/ 102790 h 238125"/>
                      <a:gd name="connsiteX4" fmla="*/ 102790 w 238125"/>
                      <a:gd name="connsiteY4" fmla="*/ 8493 h 238125"/>
                      <a:gd name="connsiteX5" fmla="*/ 128508 w 238125"/>
                      <a:gd name="connsiteY5" fmla="*/ 164703 h 238125"/>
                      <a:gd name="connsiteX6" fmla="*/ 78025 w 238125"/>
                      <a:gd name="connsiteY6" fmla="*/ 128508 h 238125"/>
                      <a:gd name="connsiteX7" fmla="*/ 114220 w 238125"/>
                      <a:gd name="connsiteY7" fmla="*/ 78025 h 238125"/>
                      <a:gd name="connsiteX8" fmla="*/ 164703 w 238125"/>
                      <a:gd name="connsiteY8" fmla="*/ 114220 h 238125"/>
                      <a:gd name="connsiteX9" fmla="*/ 128508 w 238125"/>
                      <a:gd name="connsiteY9" fmla="*/ 16470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02790" y="8493"/>
                        </a:moveTo>
                        <a:cubicBezTo>
                          <a:pt x="40878" y="18018"/>
                          <a:pt x="-1032" y="77073"/>
                          <a:pt x="8493" y="138985"/>
                        </a:cubicBezTo>
                        <a:cubicBezTo>
                          <a:pt x="18018" y="200898"/>
                          <a:pt x="77073" y="242808"/>
                          <a:pt x="138985" y="233283"/>
                        </a:cubicBezTo>
                        <a:cubicBezTo>
                          <a:pt x="200898" y="223758"/>
                          <a:pt x="242808" y="164703"/>
                          <a:pt x="233283" y="102790"/>
                        </a:cubicBezTo>
                        <a:cubicBezTo>
                          <a:pt x="222805" y="40878"/>
                          <a:pt x="164703" y="-1032"/>
                          <a:pt x="102790" y="8493"/>
                        </a:cubicBezTo>
                        <a:close/>
                        <a:moveTo>
                          <a:pt x="128508" y="164703"/>
                        </a:moveTo>
                        <a:cubicBezTo>
                          <a:pt x="104695" y="168513"/>
                          <a:pt x="81835" y="152320"/>
                          <a:pt x="78025" y="128508"/>
                        </a:cubicBezTo>
                        <a:cubicBezTo>
                          <a:pt x="74215" y="104695"/>
                          <a:pt x="90408" y="81835"/>
                          <a:pt x="114220" y="78025"/>
                        </a:cubicBezTo>
                        <a:cubicBezTo>
                          <a:pt x="138033" y="74215"/>
                          <a:pt x="160893" y="90408"/>
                          <a:pt x="164703" y="114220"/>
                        </a:cubicBezTo>
                        <a:cubicBezTo>
                          <a:pt x="169465" y="138033"/>
                          <a:pt x="152320" y="160893"/>
                          <a:pt x="128508" y="164703"/>
                        </a:cubicBezTo>
                        <a:close/>
                      </a:path>
                    </a:pathLst>
                  </a:custGeom>
                  <a:solidFill>
                    <a:schemeClr val="accent4">
                      <a:lumMod val="75000"/>
                    </a:schemeClr>
                  </a:solidFill>
                  <a:ln w="9525" cap="flat">
                    <a:noFill/>
                    <a:prstDash val="solid"/>
                    <a:miter/>
                  </a:ln>
                </p:spPr>
                <p:txBody>
                  <a:bodyPr rtlCol="0" anchor="ctr"/>
                  <a:lstStyle/>
                  <a:p>
                    <a:endParaRPr lang="en-US" sz="2700"/>
                  </a:p>
                </p:txBody>
              </p:sp>
            </p:grpSp>
            <p:grpSp>
              <p:nvGrpSpPr>
                <p:cNvPr id="95" name="Group 94">
                  <a:extLst>
                    <a:ext uri="{FF2B5EF4-FFF2-40B4-BE49-F238E27FC236}">
                      <a16:creationId xmlns:a16="http://schemas.microsoft.com/office/drawing/2014/main" id="{A6DA53F6-D9A4-CF4C-3FDE-4B672F9AADC1}"/>
                    </a:ext>
                  </a:extLst>
                </p:cNvPr>
                <p:cNvGrpSpPr/>
                <p:nvPr/>
              </p:nvGrpSpPr>
              <p:grpSpPr>
                <a:xfrm>
                  <a:off x="10095620" y="4304882"/>
                  <a:ext cx="1425867" cy="1034668"/>
                  <a:chOff x="10095620" y="4304882"/>
                  <a:chExt cx="1425867" cy="1034668"/>
                </a:xfrm>
              </p:grpSpPr>
              <p:sp>
                <p:nvSpPr>
                  <p:cNvPr id="96" name="Freeform: Shape 95">
                    <a:extLst>
                      <a:ext uri="{FF2B5EF4-FFF2-40B4-BE49-F238E27FC236}">
                        <a16:creationId xmlns:a16="http://schemas.microsoft.com/office/drawing/2014/main" id="{6DA95B25-D6B6-3092-E98D-E9D4819A1506}"/>
                      </a:ext>
                    </a:extLst>
                  </p:cNvPr>
                  <p:cNvSpPr/>
                  <p:nvPr/>
                </p:nvSpPr>
                <p:spPr>
                  <a:xfrm>
                    <a:off x="10226256" y="4304882"/>
                    <a:ext cx="1133382" cy="914017"/>
                  </a:xfrm>
                  <a:custGeom>
                    <a:avLst/>
                    <a:gdLst>
                      <a:gd name="connsiteX0" fmla="*/ 558641 w 590550"/>
                      <a:gd name="connsiteY0" fmla="*/ 470059 h 476250"/>
                      <a:gd name="connsiteX1" fmla="*/ 37624 w 590550"/>
                      <a:gd name="connsiteY1" fmla="*/ 470059 h 476250"/>
                      <a:gd name="connsiteX2" fmla="*/ 7144 w 590550"/>
                      <a:gd name="connsiteY2" fmla="*/ 439579 h 476250"/>
                      <a:gd name="connsiteX3" fmla="*/ 7144 w 590550"/>
                      <a:gd name="connsiteY3" fmla="*/ 98584 h 476250"/>
                      <a:gd name="connsiteX4" fmla="*/ 98584 w 590550"/>
                      <a:gd name="connsiteY4" fmla="*/ 7144 h 476250"/>
                      <a:gd name="connsiteX5" fmla="*/ 498634 w 590550"/>
                      <a:gd name="connsiteY5" fmla="*/ 7144 h 476250"/>
                      <a:gd name="connsiteX6" fmla="*/ 590074 w 590550"/>
                      <a:gd name="connsiteY6" fmla="*/ 98584 h 476250"/>
                      <a:gd name="connsiteX7" fmla="*/ 590074 w 590550"/>
                      <a:gd name="connsiteY7" fmla="*/ 440531 h 476250"/>
                      <a:gd name="connsiteX8" fmla="*/ 558641 w 590550"/>
                      <a:gd name="connsiteY8" fmla="*/ 47005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550" h="476250">
                        <a:moveTo>
                          <a:pt x="558641" y="470059"/>
                        </a:moveTo>
                        <a:lnTo>
                          <a:pt x="37624" y="470059"/>
                        </a:lnTo>
                        <a:cubicBezTo>
                          <a:pt x="20479" y="470059"/>
                          <a:pt x="7144" y="456724"/>
                          <a:pt x="7144" y="439579"/>
                        </a:cubicBezTo>
                        <a:lnTo>
                          <a:pt x="7144" y="98584"/>
                        </a:lnTo>
                        <a:cubicBezTo>
                          <a:pt x="7144" y="48101"/>
                          <a:pt x="48101" y="7144"/>
                          <a:pt x="98584" y="7144"/>
                        </a:cubicBezTo>
                        <a:lnTo>
                          <a:pt x="498634" y="7144"/>
                        </a:lnTo>
                        <a:cubicBezTo>
                          <a:pt x="549116" y="7144"/>
                          <a:pt x="590074" y="48101"/>
                          <a:pt x="590074" y="98584"/>
                        </a:cubicBezTo>
                        <a:lnTo>
                          <a:pt x="590074" y="440531"/>
                        </a:lnTo>
                        <a:cubicBezTo>
                          <a:pt x="589121" y="456724"/>
                          <a:pt x="574834" y="470059"/>
                          <a:pt x="558641" y="470059"/>
                        </a:cubicBezTo>
                        <a:close/>
                      </a:path>
                    </a:pathLst>
                  </a:custGeom>
                  <a:solidFill>
                    <a:schemeClr val="bg1"/>
                  </a:solidFill>
                  <a:ln w="9525" cap="flat">
                    <a:noFill/>
                    <a:prstDash val="solid"/>
                    <a:miter/>
                  </a:ln>
                </p:spPr>
                <p:txBody>
                  <a:bodyPr rtlCol="0" anchor="ctr"/>
                  <a:lstStyle/>
                  <a:p>
                    <a:endParaRPr lang="en-US" sz="2700"/>
                  </a:p>
                </p:txBody>
              </p:sp>
              <p:sp>
                <p:nvSpPr>
                  <p:cNvPr id="97" name="Freeform: Shape 96">
                    <a:extLst>
                      <a:ext uri="{FF2B5EF4-FFF2-40B4-BE49-F238E27FC236}">
                        <a16:creationId xmlns:a16="http://schemas.microsoft.com/office/drawing/2014/main" id="{17C1F711-A64D-CE0E-A9FC-BE1664B153C0}"/>
                      </a:ext>
                    </a:extLst>
                  </p:cNvPr>
                  <p:cNvSpPr/>
                  <p:nvPr/>
                </p:nvSpPr>
                <p:spPr>
                  <a:xfrm>
                    <a:off x="10095620" y="5083625"/>
                    <a:ext cx="1425867" cy="255925"/>
                  </a:xfrm>
                  <a:custGeom>
                    <a:avLst/>
                    <a:gdLst>
                      <a:gd name="connsiteX0" fmla="*/ 711994 w 742950"/>
                      <a:gd name="connsiteY0" fmla="*/ 129064 h 133350"/>
                      <a:gd name="connsiteX1" fmla="*/ 37624 w 742950"/>
                      <a:gd name="connsiteY1" fmla="*/ 129064 h 133350"/>
                      <a:gd name="connsiteX2" fmla="*/ 7144 w 742950"/>
                      <a:gd name="connsiteY2" fmla="*/ 98584 h 133350"/>
                      <a:gd name="connsiteX3" fmla="*/ 7144 w 742950"/>
                      <a:gd name="connsiteY3" fmla="*/ 98584 h 133350"/>
                      <a:gd name="connsiteX4" fmla="*/ 98584 w 742950"/>
                      <a:gd name="connsiteY4" fmla="*/ 7144 h 133350"/>
                      <a:gd name="connsiteX5" fmla="*/ 651986 w 742950"/>
                      <a:gd name="connsiteY5" fmla="*/ 7144 h 133350"/>
                      <a:gd name="connsiteX6" fmla="*/ 743426 w 742950"/>
                      <a:gd name="connsiteY6" fmla="*/ 98584 h 133350"/>
                      <a:gd name="connsiteX7" fmla="*/ 743426 w 742950"/>
                      <a:gd name="connsiteY7" fmla="*/ 98584 h 133350"/>
                      <a:gd name="connsiteX8" fmla="*/ 711994 w 742950"/>
                      <a:gd name="connsiteY8" fmla="*/ 12906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133350">
                        <a:moveTo>
                          <a:pt x="711994" y="129064"/>
                        </a:moveTo>
                        <a:lnTo>
                          <a:pt x="37624" y="129064"/>
                        </a:lnTo>
                        <a:cubicBezTo>
                          <a:pt x="20479" y="129064"/>
                          <a:pt x="7144" y="115729"/>
                          <a:pt x="7144" y="98584"/>
                        </a:cubicBezTo>
                        <a:lnTo>
                          <a:pt x="7144" y="98584"/>
                        </a:lnTo>
                        <a:cubicBezTo>
                          <a:pt x="7144" y="48101"/>
                          <a:pt x="48101" y="7144"/>
                          <a:pt x="98584" y="7144"/>
                        </a:cubicBezTo>
                        <a:lnTo>
                          <a:pt x="651986" y="7144"/>
                        </a:lnTo>
                        <a:cubicBezTo>
                          <a:pt x="702469" y="7144"/>
                          <a:pt x="743426" y="48101"/>
                          <a:pt x="743426" y="98584"/>
                        </a:cubicBezTo>
                        <a:lnTo>
                          <a:pt x="743426" y="98584"/>
                        </a:lnTo>
                        <a:cubicBezTo>
                          <a:pt x="742474" y="115729"/>
                          <a:pt x="729139" y="129064"/>
                          <a:pt x="711994" y="129064"/>
                        </a:cubicBezTo>
                        <a:close/>
                      </a:path>
                    </a:pathLst>
                  </a:custGeom>
                  <a:solidFill>
                    <a:schemeClr val="bg1"/>
                  </a:solidFill>
                  <a:ln w="9525" cap="flat">
                    <a:noFill/>
                    <a:prstDash val="solid"/>
                    <a:miter/>
                  </a:ln>
                </p:spPr>
                <p:txBody>
                  <a:bodyPr rtlCol="0" anchor="ctr"/>
                  <a:lstStyle/>
                  <a:p>
                    <a:endParaRPr lang="en-US" sz="2700"/>
                  </a:p>
                </p:txBody>
              </p:sp>
              <p:sp>
                <p:nvSpPr>
                  <p:cNvPr id="98" name="Freeform: Shape 97">
                    <a:extLst>
                      <a:ext uri="{FF2B5EF4-FFF2-40B4-BE49-F238E27FC236}">
                        <a16:creationId xmlns:a16="http://schemas.microsoft.com/office/drawing/2014/main" id="{C99A1649-885D-F9FB-3AA2-2EE945ACF160}"/>
                      </a:ext>
                    </a:extLst>
                  </p:cNvPr>
                  <p:cNvSpPr/>
                  <p:nvPr/>
                </p:nvSpPr>
                <p:spPr>
                  <a:xfrm>
                    <a:off x="10701546" y="4411068"/>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accent4"/>
                  </a:solidFill>
                  <a:ln w="9525" cap="flat">
                    <a:noFill/>
                    <a:prstDash val="solid"/>
                    <a:miter/>
                  </a:ln>
                </p:spPr>
                <p:txBody>
                  <a:bodyPr rtlCol="0" anchor="ctr"/>
                  <a:lstStyle/>
                  <a:p>
                    <a:endParaRPr lang="en-US" sz="2700"/>
                  </a:p>
                </p:txBody>
              </p:sp>
            </p:grpSp>
          </p:grpSp>
          <p:grpSp>
            <p:nvGrpSpPr>
              <p:cNvPr id="41" name="Group 40">
                <a:extLst>
                  <a:ext uri="{FF2B5EF4-FFF2-40B4-BE49-F238E27FC236}">
                    <a16:creationId xmlns:a16="http://schemas.microsoft.com/office/drawing/2014/main" id="{FFFC455C-7C00-4690-CB55-F480A458D4F9}"/>
                  </a:ext>
                </a:extLst>
              </p:cNvPr>
              <p:cNvGrpSpPr/>
              <p:nvPr/>
            </p:nvGrpSpPr>
            <p:grpSpPr>
              <a:xfrm>
                <a:off x="9839517" y="5316702"/>
                <a:ext cx="4551811" cy="712934"/>
                <a:chOff x="2716823" y="4480799"/>
                <a:chExt cx="5838092" cy="914400"/>
              </a:xfrm>
            </p:grpSpPr>
            <p:grpSp>
              <p:nvGrpSpPr>
                <p:cNvPr id="42" name="Group 41">
                  <a:extLst>
                    <a:ext uri="{FF2B5EF4-FFF2-40B4-BE49-F238E27FC236}">
                      <a16:creationId xmlns:a16="http://schemas.microsoft.com/office/drawing/2014/main" id="{4B22D2D3-63D4-B157-4917-493E11241679}"/>
                    </a:ext>
                  </a:extLst>
                </p:cNvPr>
                <p:cNvGrpSpPr/>
                <p:nvPr/>
              </p:nvGrpSpPr>
              <p:grpSpPr>
                <a:xfrm>
                  <a:off x="2716823" y="4480799"/>
                  <a:ext cx="5838092" cy="914400"/>
                  <a:chOff x="175847" y="4480799"/>
                  <a:chExt cx="8801100" cy="914400"/>
                </a:xfrm>
              </p:grpSpPr>
              <p:sp>
                <p:nvSpPr>
                  <p:cNvPr id="89" name="Rectangle: Rounded Corners 88">
                    <a:extLst>
                      <a:ext uri="{FF2B5EF4-FFF2-40B4-BE49-F238E27FC236}">
                        <a16:creationId xmlns:a16="http://schemas.microsoft.com/office/drawing/2014/main" id="{FB4C0155-1081-142C-D32C-937ACFD12AD5}"/>
                      </a:ext>
                    </a:extLst>
                  </p:cNvPr>
                  <p:cNvSpPr/>
                  <p:nvPr/>
                </p:nvSpPr>
                <p:spPr>
                  <a:xfrm>
                    <a:off x="175847" y="4480799"/>
                    <a:ext cx="8801100" cy="91440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0" name="Rectangle: Rounded Corners 89">
                    <a:extLst>
                      <a:ext uri="{FF2B5EF4-FFF2-40B4-BE49-F238E27FC236}">
                        <a16:creationId xmlns:a16="http://schemas.microsoft.com/office/drawing/2014/main" id="{9DB999DB-140D-70BF-8DFF-449CC7243B63}"/>
                      </a:ext>
                    </a:extLst>
                  </p:cNvPr>
                  <p:cNvSpPr/>
                  <p:nvPr/>
                </p:nvSpPr>
                <p:spPr>
                  <a:xfrm>
                    <a:off x="352032" y="4595617"/>
                    <a:ext cx="8448730" cy="68476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grpSp>
              <p:nvGrpSpPr>
                <p:cNvPr id="43" name="Group 42">
                  <a:extLst>
                    <a:ext uri="{FF2B5EF4-FFF2-40B4-BE49-F238E27FC236}">
                      <a16:creationId xmlns:a16="http://schemas.microsoft.com/office/drawing/2014/main" id="{5442284A-125E-39E1-E664-B20EB7F4829C}"/>
                    </a:ext>
                  </a:extLst>
                </p:cNvPr>
                <p:cNvGrpSpPr/>
                <p:nvPr/>
              </p:nvGrpSpPr>
              <p:grpSpPr>
                <a:xfrm>
                  <a:off x="2954961" y="4660680"/>
                  <a:ext cx="5376674" cy="563948"/>
                  <a:chOff x="3193903" y="4660680"/>
                  <a:chExt cx="5376674" cy="563948"/>
                </a:xfrm>
              </p:grpSpPr>
              <p:sp>
                <p:nvSpPr>
                  <p:cNvPr id="44" name="Circle: Hollow 43">
                    <a:extLst>
                      <a:ext uri="{FF2B5EF4-FFF2-40B4-BE49-F238E27FC236}">
                        <a16:creationId xmlns:a16="http://schemas.microsoft.com/office/drawing/2014/main" id="{1F65FE83-15E9-7E69-D035-97742FD98354}"/>
                      </a:ext>
                    </a:extLst>
                  </p:cNvPr>
                  <p:cNvSpPr/>
                  <p:nvPr/>
                </p:nvSpPr>
                <p:spPr>
                  <a:xfrm>
                    <a:off x="3193903"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sp>
                <p:nvSpPr>
                  <p:cNvPr id="45" name="Circle: Hollow 44">
                    <a:extLst>
                      <a:ext uri="{FF2B5EF4-FFF2-40B4-BE49-F238E27FC236}">
                        <a16:creationId xmlns:a16="http://schemas.microsoft.com/office/drawing/2014/main" id="{CF5D86C1-3620-4C75-2376-A31367FC0895}"/>
                      </a:ext>
                    </a:extLst>
                  </p:cNvPr>
                  <p:cNvSpPr/>
                  <p:nvPr/>
                </p:nvSpPr>
                <p:spPr>
                  <a:xfrm>
                    <a:off x="3996024"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sp>
                <p:nvSpPr>
                  <p:cNvPr id="64" name="Circle: Hollow 63">
                    <a:extLst>
                      <a:ext uri="{FF2B5EF4-FFF2-40B4-BE49-F238E27FC236}">
                        <a16:creationId xmlns:a16="http://schemas.microsoft.com/office/drawing/2014/main" id="{0A996DC8-D708-B408-65AD-0607558B0FA0}"/>
                      </a:ext>
                    </a:extLst>
                  </p:cNvPr>
                  <p:cNvSpPr/>
                  <p:nvPr/>
                </p:nvSpPr>
                <p:spPr>
                  <a:xfrm>
                    <a:off x="4798145"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sp>
                <p:nvSpPr>
                  <p:cNvPr id="65" name="Circle: Hollow 64">
                    <a:extLst>
                      <a:ext uri="{FF2B5EF4-FFF2-40B4-BE49-F238E27FC236}">
                        <a16:creationId xmlns:a16="http://schemas.microsoft.com/office/drawing/2014/main" id="{DEB8B890-E6DF-0554-B3CC-E39AE9C2B56B}"/>
                      </a:ext>
                    </a:extLst>
                  </p:cNvPr>
                  <p:cNvSpPr/>
                  <p:nvPr/>
                </p:nvSpPr>
                <p:spPr>
                  <a:xfrm>
                    <a:off x="5600266"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sp>
                <p:nvSpPr>
                  <p:cNvPr id="66" name="Circle: Hollow 65">
                    <a:extLst>
                      <a:ext uri="{FF2B5EF4-FFF2-40B4-BE49-F238E27FC236}">
                        <a16:creationId xmlns:a16="http://schemas.microsoft.com/office/drawing/2014/main" id="{359C7A1A-9F97-E2F6-C7D1-B8FBDC88A1C7}"/>
                      </a:ext>
                    </a:extLst>
                  </p:cNvPr>
                  <p:cNvSpPr/>
                  <p:nvPr/>
                </p:nvSpPr>
                <p:spPr>
                  <a:xfrm>
                    <a:off x="6402387"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sp>
                <p:nvSpPr>
                  <p:cNvPr id="67" name="Circle: Hollow 66">
                    <a:extLst>
                      <a:ext uri="{FF2B5EF4-FFF2-40B4-BE49-F238E27FC236}">
                        <a16:creationId xmlns:a16="http://schemas.microsoft.com/office/drawing/2014/main" id="{9682F6E4-CE77-69EE-AEB1-581A4879AFA9}"/>
                      </a:ext>
                    </a:extLst>
                  </p:cNvPr>
                  <p:cNvSpPr/>
                  <p:nvPr/>
                </p:nvSpPr>
                <p:spPr>
                  <a:xfrm>
                    <a:off x="7204508"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sp>
                <p:nvSpPr>
                  <p:cNvPr id="87" name="Circle: Hollow 86">
                    <a:extLst>
                      <a:ext uri="{FF2B5EF4-FFF2-40B4-BE49-F238E27FC236}">
                        <a16:creationId xmlns:a16="http://schemas.microsoft.com/office/drawing/2014/main" id="{5BD832D3-3D2D-62F7-209A-A7BAF07A24EA}"/>
                      </a:ext>
                    </a:extLst>
                  </p:cNvPr>
                  <p:cNvSpPr/>
                  <p:nvPr/>
                </p:nvSpPr>
                <p:spPr>
                  <a:xfrm>
                    <a:off x="8006629"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grpSp>
          </p:grpSp>
        </p:grpSp>
        <p:sp>
          <p:nvSpPr>
            <p:cNvPr id="36" name="Freeform: Shape 35">
              <a:extLst>
                <a:ext uri="{FF2B5EF4-FFF2-40B4-BE49-F238E27FC236}">
                  <a16:creationId xmlns:a16="http://schemas.microsoft.com/office/drawing/2014/main" id="{57B55D89-6032-17D5-8781-F8F754BCFB65}"/>
                </a:ext>
              </a:extLst>
            </p:cNvPr>
            <p:cNvSpPr/>
            <p:nvPr/>
          </p:nvSpPr>
          <p:spPr>
            <a:xfrm>
              <a:off x="10927440" y="3803715"/>
              <a:ext cx="141292" cy="467153"/>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bg1"/>
            </a:solidFill>
            <a:ln w="9525" cap="flat">
              <a:noFill/>
              <a:prstDash val="solid"/>
              <a:miter/>
            </a:ln>
          </p:spPr>
          <p:txBody>
            <a:bodyPr rtlCol="0" anchor="ctr"/>
            <a:lstStyle/>
            <a:p>
              <a:endParaRPr lang="en-US" sz="2700"/>
            </a:p>
          </p:txBody>
        </p:sp>
        <p:sp>
          <p:nvSpPr>
            <p:cNvPr id="37" name="Freeform: Shape 36">
              <a:extLst>
                <a:ext uri="{FF2B5EF4-FFF2-40B4-BE49-F238E27FC236}">
                  <a16:creationId xmlns:a16="http://schemas.microsoft.com/office/drawing/2014/main" id="{AC1BEA2B-CE97-973F-932F-1627439F2F2D}"/>
                </a:ext>
              </a:extLst>
            </p:cNvPr>
            <p:cNvSpPr/>
            <p:nvPr/>
          </p:nvSpPr>
          <p:spPr>
            <a:xfrm>
              <a:off x="11174275" y="3803715"/>
              <a:ext cx="141292" cy="467153"/>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bg1"/>
            </a:solidFill>
            <a:ln w="9525" cap="flat">
              <a:noFill/>
              <a:prstDash val="solid"/>
              <a:miter/>
            </a:ln>
          </p:spPr>
          <p:txBody>
            <a:bodyPr rtlCol="0" anchor="ctr"/>
            <a:lstStyle/>
            <a:p>
              <a:endParaRPr lang="en-US" sz="2700"/>
            </a:p>
          </p:txBody>
        </p:sp>
        <p:sp>
          <p:nvSpPr>
            <p:cNvPr id="38" name="Freeform: Shape 37">
              <a:extLst>
                <a:ext uri="{FF2B5EF4-FFF2-40B4-BE49-F238E27FC236}">
                  <a16:creationId xmlns:a16="http://schemas.microsoft.com/office/drawing/2014/main" id="{F33C63F7-974A-A424-538B-AB902D77D9F5}"/>
                </a:ext>
              </a:extLst>
            </p:cNvPr>
            <p:cNvSpPr/>
            <p:nvPr/>
          </p:nvSpPr>
          <p:spPr>
            <a:xfrm>
              <a:off x="11421110" y="3803715"/>
              <a:ext cx="141292" cy="467153"/>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bg1"/>
            </a:solidFill>
            <a:ln w="9525" cap="flat">
              <a:noFill/>
              <a:prstDash val="solid"/>
              <a:miter/>
            </a:ln>
          </p:spPr>
          <p:txBody>
            <a:bodyPr rtlCol="0" anchor="ctr"/>
            <a:lstStyle/>
            <a:p>
              <a:endParaRPr lang="en-US" sz="2700"/>
            </a:p>
          </p:txBody>
        </p:sp>
        <p:sp>
          <p:nvSpPr>
            <p:cNvPr id="39" name="Freeform: Shape 38">
              <a:extLst>
                <a:ext uri="{FF2B5EF4-FFF2-40B4-BE49-F238E27FC236}">
                  <a16:creationId xmlns:a16="http://schemas.microsoft.com/office/drawing/2014/main" id="{2D1EAEAB-C6BD-1C3D-F607-172D3DBC2033}"/>
                </a:ext>
              </a:extLst>
            </p:cNvPr>
            <p:cNvSpPr/>
            <p:nvPr/>
          </p:nvSpPr>
          <p:spPr>
            <a:xfrm>
              <a:off x="11667945" y="3803715"/>
              <a:ext cx="141292" cy="467153"/>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bg1"/>
            </a:solidFill>
            <a:ln w="9525" cap="flat">
              <a:noFill/>
              <a:prstDash val="solid"/>
              <a:miter/>
            </a:ln>
          </p:spPr>
          <p:txBody>
            <a:bodyPr rtlCol="0" anchor="ctr"/>
            <a:lstStyle/>
            <a:p>
              <a:endParaRPr lang="en-US" sz="2700"/>
            </a:p>
          </p:txBody>
        </p:sp>
      </p:grpSp>
    </p:spTree>
    <p:extLst>
      <p:ext uri="{BB962C8B-B14F-4D97-AF65-F5344CB8AC3E}">
        <p14:creationId xmlns:p14="http://schemas.microsoft.com/office/powerpoint/2010/main" val="18273076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2">
            <a:extLst>
              <a:ext uri="{FF2B5EF4-FFF2-40B4-BE49-F238E27FC236}">
                <a16:creationId xmlns:a16="http://schemas.microsoft.com/office/drawing/2014/main" id="{1AF80687-C940-3240-5559-0A8E969F6F5C}"/>
              </a:ext>
            </a:extLst>
          </p:cNvPr>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cxnSp>
        <p:nvCxnSpPr>
          <p:cNvPr id="46" name="Elbow Connector 60">
            <a:extLst>
              <a:ext uri="{FF2B5EF4-FFF2-40B4-BE49-F238E27FC236}">
                <a16:creationId xmlns:a16="http://schemas.microsoft.com/office/drawing/2014/main" id="{FE364A82-4D32-44E4-A881-B1B31E1C4C57}"/>
              </a:ext>
            </a:extLst>
          </p:cNvPr>
          <p:cNvCxnSpPr>
            <a:cxnSpLocks/>
          </p:cNvCxnSpPr>
          <p:nvPr/>
        </p:nvCxnSpPr>
        <p:spPr>
          <a:xfrm rot="5400000" flipH="1" flipV="1">
            <a:off x="10508478" y="3657157"/>
            <a:ext cx="1350000" cy="2214000"/>
          </a:xfrm>
          <a:prstGeom prst="bentConnector3">
            <a:avLst>
              <a:gd name="adj1" fmla="val 63022"/>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60">
            <a:extLst>
              <a:ext uri="{FF2B5EF4-FFF2-40B4-BE49-F238E27FC236}">
                <a16:creationId xmlns:a16="http://schemas.microsoft.com/office/drawing/2014/main" id="{D4D2CA6D-F3AA-477C-8635-2230B74E8BC5}"/>
              </a:ext>
            </a:extLst>
          </p:cNvPr>
          <p:cNvCxnSpPr>
            <a:cxnSpLocks/>
          </p:cNvCxnSpPr>
          <p:nvPr/>
        </p:nvCxnSpPr>
        <p:spPr>
          <a:xfrm rot="16200000" flipV="1">
            <a:off x="6297902" y="3686076"/>
            <a:ext cx="1350000" cy="2214000"/>
          </a:xfrm>
          <a:prstGeom prst="bentConnector3">
            <a:avLst>
              <a:gd name="adj1" fmla="val 63022"/>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8CC66991-7285-4BE8-B8F4-5CD444D8B607}"/>
              </a:ext>
            </a:extLst>
          </p:cNvPr>
          <p:cNvSpPr/>
          <p:nvPr/>
        </p:nvSpPr>
        <p:spPr>
          <a:xfrm>
            <a:off x="1355421" y="4285792"/>
            <a:ext cx="3510000" cy="183600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a:solidFill>
                <a:schemeClr val="tx1"/>
              </a:solidFill>
            </a:endParaRPr>
          </a:p>
        </p:txBody>
      </p:sp>
      <p:sp>
        <p:nvSpPr>
          <p:cNvPr id="50" name="Rectangle 49">
            <a:extLst>
              <a:ext uri="{FF2B5EF4-FFF2-40B4-BE49-F238E27FC236}">
                <a16:creationId xmlns:a16="http://schemas.microsoft.com/office/drawing/2014/main" id="{6B5749B4-B920-470E-AF2D-AC349C7E404C}"/>
              </a:ext>
            </a:extLst>
          </p:cNvPr>
          <p:cNvSpPr/>
          <p:nvPr/>
        </p:nvSpPr>
        <p:spPr>
          <a:xfrm rot="16200000">
            <a:off x="3832015" y="1625715"/>
            <a:ext cx="1920023" cy="2927003"/>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a:p>
        </p:txBody>
      </p:sp>
      <p:sp>
        <p:nvSpPr>
          <p:cNvPr id="51" name="Rectangle 50">
            <a:extLst>
              <a:ext uri="{FF2B5EF4-FFF2-40B4-BE49-F238E27FC236}">
                <a16:creationId xmlns:a16="http://schemas.microsoft.com/office/drawing/2014/main" id="{E363CD36-595E-4801-9759-E7B19A666F8F}"/>
              </a:ext>
            </a:extLst>
          </p:cNvPr>
          <p:cNvSpPr/>
          <p:nvPr/>
        </p:nvSpPr>
        <p:spPr>
          <a:xfrm>
            <a:off x="7349538" y="1788903"/>
            <a:ext cx="3510000" cy="183600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a:solidFill>
                <a:schemeClr val="tx1"/>
              </a:solidFill>
            </a:endParaRPr>
          </a:p>
        </p:txBody>
      </p:sp>
      <p:sp>
        <p:nvSpPr>
          <p:cNvPr id="52" name="Rectangle 51">
            <a:extLst>
              <a:ext uri="{FF2B5EF4-FFF2-40B4-BE49-F238E27FC236}">
                <a16:creationId xmlns:a16="http://schemas.microsoft.com/office/drawing/2014/main" id="{A01FE6BE-31CE-405C-8102-102A0B16294B}"/>
              </a:ext>
            </a:extLst>
          </p:cNvPr>
          <p:cNvSpPr/>
          <p:nvPr/>
        </p:nvSpPr>
        <p:spPr>
          <a:xfrm>
            <a:off x="11559782" y="2253157"/>
            <a:ext cx="3510000" cy="183600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a:solidFill>
                <a:schemeClr val="tx1"/>
              </a:solidFill>
            </a:endParaRPr>
          </a:p>
        </p:txBody>
      </p:sp>
      <p:sp>
        <p:nvSpPr>
          <p:cNvPr id="53" name="Rectangle 52">
            <a:extLst>
              <a:ext uri="{FF2B5EF4-FFF2-40B4-BE49-F238E27FC236}">
                <a16:creationId xmlns:a16="http://schemas.microsoft.com/office/drawing/2014/main" id="{566B35F2-8D63-4E49-95F7-969F697B2358}"/>
              </a:ext>
            </a:extLst>
          </p:cNvPr>
          <p:cNvSpPr/>
          <p:nvPr/>
        </p:nvSpPr>
        <p:spPr>
          <a:xfrm>
            <a:off x="13371009" y="4285792"/>
            <a:ext cx="3510000" cy="1680908"/>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a:solidFill>
                <a:schemeClr val="tx1"/>
              </a:solidFill>
            </a:endParaRPr>
          </a:p>
        </p:txBody>
      </p:sp>
      <p:cxnSp>
        <p:nvCxnSpPr>
          <p:cNvPr id="54" name="Straight Arrow Connector 53">
            <a:extLst>
              <a:ext uri="{FF2B5EF4-FFF2-40B4-BE49-F238E27FC236}">
                <a16:creationId xmlns:a16="http://schemas.microsoft.com/office/drawing/2014/main" id="{09AB9E9F-E15D-4204-8776-153CCCCA8A39}"/>
              </a:ext>
            </a:extLst>
          </p:cNvPr>
          <p:cNvCxnSpPr>
            <a:cxnSpLocks/>
            <a:endCxn id="51" idx="2"/>
          </p:cNvCxnSpPr>
          <p:nvPr/>
        </p:nvCxnSpPr>
        <p:spPr>
          <a:xfrm flipV="1">
            <a:off x="9104532" y="3624905"/>
            <a:ext cx="6" cy="1540730"/>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61">
            <a:extLst>
              <a:ext uri="{FF2B5EF4-FFF2-40B4-BE49-F238E27FC236}">
                <a16:creationId xmlns:a16="http://schemas.microsoft.com/office/drawing/2014/main" id="{5D882699-6E73-44CA-9CFD-1AF1D40C7159}"/>
              </a:ext>
            </a:extLst>
          </p:cNvPr>
          <p:cNvCxnSpPr>
            <a:cxnSpLocks/>
          </p:cNvCxnSpPr>
          <p:nvPr/>
        </p:nvCxnSpPr>
        <p:spPr>
          <a:xfrm rot="10800000">
            <a:off x="4973500" y="5182603"/>
            <a:ext cx="2309450" cy="689061"/>
          </a:xfrm>
          <a:prstGeom prst="bentConnector3">
            <a:avLst>
              <a:gd name="adj1" fmla="val 50000"/>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BFC03C10-E8E8-4868-BF5C-6E7ADC735FA6}"/>
              </a:ext>
            </a:extLst>
          </p:cNvPr>
          <p:cNvGrpSpPr/>
          <p:nvPr/>
        </p:nvGrpSpPr>
        <p:grpSpPr>
          <a:xfrm>
            <a:off x="1577083" y="4516187"/>
            <a:ext cx="3052207" cy="2381101"/>
            <a:chOff x="6490028" y="3357955"/>
            <a:chExt cx="1829014" cy="1611442"/>
          </a:xfrm>
          <a:noFill/>
        </p:grpSpPr>
        <p:sp>
          <p:nvSpPr>
            <p:cNvPr id="57" name="TextBox 56">
              <a:extLst>
                <a:ext uri="{FF2B5EF4-FFF2-40B4-BE49-F238E27FC236}">
                  <a16:creationId xmlns:a16="http://schemas.microsoft.com/office/drawing/2014/main" id="{9E750230-8F15-4951-BCBE-E9F50A29D925}"/>
                </a:ext>
              </a:extLst>
            </p:cNvPr>
            <p:cNvSpPr txBox="1"/>
            <p:nvPr/>
          </p:nvSpPr>
          <p:spPr>
            <a:xfrm>
              <a:off x="6519781" y="3539390"/>
              <a:ext cx="1785368" cy="624876"/>
            </a:xfrm>
            <a:prstGeom prst="rect">
              <a:avLst/>
            </a:prstGeom>
            <a:grpFill/>
            <a:ln>
              <a:noFill/>
            </a:ln>
          </p:spPr>
          <p:txBody>
            <a:bodyPr wrap="square" rtlCol="0">
              <a:spAutoFit/>
            </a:bodyPr>
            <a:lstStyle/>
            <a:p>
              <a:pPr algn="ctr"/>
              <a:r>
                <a:rPr lang="en-GB" altLang="ko-KR" dirty="0">
                  <a:solidFill>
                    <a:schemeClr val="tx1">
                      <a:lumMod val="65000"/>
                      <a:lumOff val="35000"/>
                    </a:schemeClr>
                  </a:solidFill>
                  <a:cs typeface="Arial" pitchFamily="34" charset="0"/>
                </a:rPr>
                <a:t>Ensure the platform is accessible to users with disabilities.</a:t>
              </a:r>
              <a:endParaRPr lang="en-US" altLang="ko-KR" dirty="0">
                <a:solidFill>
                  <a:schemeClr val="tx1">
                    <a:lumMod val="65000"/>
                    <a:lumOff val="35000"/>
                  </a:schemeClr>
                </a:solidFill>
                <a:cs typeface="Arial" pitchFamily="34" charset="0"/>
              </a:endParaRPr>
            </a:p>
          </p:txBody>
        </p:sp>
        <p:sp>
          <p:nvSpPr>
            <p:cNvPr id="58" name="TextBox 57">
              <a:extLst>
                <a:ext uri="{FF2B5EF4-FFF2-40B4-BE49-F238E27FC236}">
                  <a16:creationId xmlns:a16="http://schemas.microsoft.com/office/drawing/2014/main" id="{8D58F989-362C-4F26-A69F-971C47DB66BD}"/>
                </a:ext>
              </a:extLst>
            </p:cNvPr>
            <p:cNvSpPr txBox="1"/>
            <p:nvPr/>
          </p:nvSpPr>
          <p:spPr>
            <a:xfrm>
              <a:off x="6533674" y="3357955"/>
              <a:ext cx="1785368" cy="249950"/>
            </a:xfrm>
            <a:prstGeom prst="rect">
              <a:avLst/>
            </a:prstGeom>
            <a:grpFill/>
            <a:ln>
              <a:noFill/>
            </a:ln>
          </p:spPr>
          <p:txBody>
            <a:bodyPr wrap="square" rtlCol="0">
              <a:spAutoFit/>
            </a:bodyPr>
            <a:lstStyle/>
            <a:p>
              <a:pPr algn="ctr"/>
              <a:r>
                <a:rPr lang="en-US" altLang="ko-KR" b="1" dirty="0">
                  <a:solidFill>
                    <a:schemeClr val="tx1">
                      <a:lumMod val="65000"/>
                      <a:lumOff val="35000"/>
                    </a:schemeClr>
                  </a:solidFill>
                  <a:cs typeface="Arial" pitchFamily="34" charset="0"/>
                </a:rPr>
                <a:t>ACCESSIBILITY</a:t>
              </a:r>
              <a:endParaRPr lang="ko-KR" altLang="en-US" b="1" dirty="0">
                <a:solidFill>
                  <a:schemeClr val="tx1">
                    <a:lumMod val="65000"/>
                    <a:lumOff val="35000"/>
                  </a:schemeClr>
                </a:solidFill>
                <a:cs typeface="Arial" pitchFamily="34" charset="0"/>
              </a:endParaRPr>
            </a:p>
          </p:txBody>
        </p:sp>
        <p:sp>
          <p:nvSpPr>
            <p:cNvPr id="31" name="TextBox 30">
              <a:extLst>
                <a:ext uri="{FF2B5EF4-FFF2-40B4-BE49-F238E27FC236}">
                  <a16:creationId xmlns:a16="http://schemas.microsoft.com/office/drawing/2014/main" id="{D87E83B7-F5BC-AD45-2C83-9FB5E8C066A7}"/>
                </a:ext>
              </a:extLst>
            </p:cNvPr>
            <p:cNvSpPr txBox="1"/>
            <p:nvPr/>
          </p:nvSpPr>
          <p:spPr>
            <a:xfrm>
              <a:off x="6490028" y="4723176"/>
              <a:ext cx="1785368" cy="246221"/>
            </a:xfrm>
            <a:prstGeom prst="rect">
              <a:avLst/>
            </a:prstGeom>
            <a:grpFill/>
            <a:ln>
              <a:noFill/>
            </a:ln>
          </p:spPr>
          <p:txBody>
            <a:bodyPr wrap="square" rtlCol="0">
              <a:spAutoFit/>
            </a:bodyPr>
            <a:lstStyle/>
            <a:p>
              <a:pPr algn="r"/>
              <a:r>
                <a:rPr lang="en-US" altLang="ko-KR" b="1" dirty="0">
                  <a:solidFill>
                    <a:schemeClr val="tx1">
                      <a:lumMod val="65000"/>
                      <a:lumOff val="35000"/>
                    </a:schemeClr>
                  </a:solidFill>
                  <a:cs typeface="Arial" pitchFamily="34" charset="0"/>
                </a:rPr>
                <a:t>User and Seller Management</a:t>
              </a:r>
              <a:endParaRPr lang="ko-KR" altLang="en-US" b="1" dirty="0">
                <a:solidFill>
                  <a:schemeClr val="tx1">
                    <a:lumMod val="65000"/>
                    <a:lumOff val="35000"/>
                  </a:schemeClr>
                </a:solidFill>
                <a:cs typeface="Arial" pitchFamily="34" charset="0"/>
              </a:endParaRPr>
            </a:p>
          </p:txBody>
        </p:sp>
      </p:grpSp>
      <p:sp>
        <p:nvSpPr>
          <p:cNvPr id="59" name="Rectangle 58">
            <a:extLst>
              <a:ext uri="{FF2B5EF4-FFF2-40B4-BE49-F238E27FC236}">
                <a16:creationId xmlns:a16="http://schemas.microsoft.com/office/drawing/2014/main" id="{F5729560-DB39-4FB4-BD67-979B0B9CB82D}"/>
              </a:ext>
            </a:extLst>
          </p:cNvPr>
          <p:cNvSpPr/>
          <p:nvPr/>
        </p:nvSpPr>
        <p:spPr>
          <a:xfrm>
            <a:off x="3139295" y="2445857"/>
            <a:ext cx="3510000" cy="164330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4050">
              <a:solidFill>
                <a:schemeClr val="tx1"/>
              </a:solidFill>
            </a:endParaRPr>
          </a:p>
        </p:txBody>
      </p:sp>
      <p:cxnSp>
        <p:nvCxnSpPr>
          <p:cNvPr id="68" name="Elbow Connector 61">
            <a:extLst>
              <a:ext uri="{FF2B5EF4-FFF2-40B4-BE49-F238E27FC236}">
                <a16:creationId xmlns:a16="http://schemas.microsoft.com/office/drawing/2014/main" id="{470D419B-BF56-4027-BD7A-64B28BEBD3C3}"/>
              </a:ext>
            </a:extLst>
          </p:cNvPr>
          <p:cNvCxnSpPr>
            <a:cxnSpLocks/>
          </p:cNvCxnSpPr>
          <p:nvPr/>
        </p:nvCxnSpPr>
        <p:spPr>
          <a:xfrm rot="10800000" flipH="1">
            <a:off x="10926121" y="5182600"/>
            <a:ext cx="2309450" cy="689061"/>
          </a:xfrm>
          <a:prstGeom prst="bentConnector3">
            <a:avLst>
              <a:gd name="adj1" fmla="val 50000"/>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69" name="Group 63">
            <a:extLst>
              <a:ext uri="{FF2B5EF4-FFF2-40B4-BE49-F238E27FC236}">
                <a16:creationId xmlns:a16="http://schemas.microsoft.com/office/drawing/2014/main" id="{A2C32826-C50F-4903-AB05-6DC00559F593}"/>
              </a:ext>
            </a:extLst>
          </p:cNvPr>
          <p:cNvGrpSpPr/>
          <p:nvPr/>
        </p:nvGrpSpPr>
        <p:grpSpPr>
          <a:xfrm>
            <a:off x="3348566" y="2562232"/>
            <a:ext cx="3185161" cy="1267058"/>
            <a:chOff x="6500092" y="3410406"/>
            <a:chExt cx="1908686" cy="844705"/>
          </a:xfrm>
          <a:noFill/>
        </p:grpSpPr>
        <p:sp>
          <p:nvSpPr>
            <p:cNvPr id="70" name="TextBox 69">
              <a:extLst>
                <a:ext uri="{FF2B5EF4-FFF2-40B4-BE49-F238E27FC236}">
                  <a16:creationId xmlns:a16="http://schemas.microsoft.com/office/drawing/2014/main" id="{27792EAA-C69A-41C7-8DE6-668E2BD77A01}"/>
                </a:ext>
              </a:extLst>
            </p:cNvPr>
            <p:cNvSpPr txBox="1"/>
            <p:nvPr/>
          </p:nvSpPr>
          <p:spPr>
            <a:xfrm>
              <a:off x="6504668" y="3639558"/>
              <a:ext cx="1904110" cy="615553"/>
            </a:xfrm>
            <a:prstGeom prst="rect">
              <a:avLst/>
            </a:prstGeom>
            <a:grpFill/>
            <a:ln>
              <a:noFill/>
            </a:ln>
          </p:spPr>
          <p:txBody>
            <a:bodyPr wrap="square" rtlCol="0">
              <a:spAutoFit/>
            </a:bodyPr>
            <a:lstStyle/>
            <a:p>
              <a:pPr algn="ctr"/>
              <a:r>
                <a:rPr lang="en-GB" altLang="ko-KR" dirty="0">
                  <a:solidFill>
                    <a:schemeClr val="tx1">
                      <a:lumMod val="65000"/>
                      <a:lumOff val="35000"/>
                    </a:schemeClr>
                  </a:solidFill>
                  <a:cs typeface="Arial" pitchFamily="34" charset="0"/>
                </a:rPr>
                <a:t>Implement measures to protect user data, transactions, and prevent unauthorized access.</a:t>
              </a:r>
              <a:endParaRPr lang="en-US" altLang="ko-KR" dirty="0">
                <a:solidFill>
                  <a:schemeClr val="tx1">
                    <a:lumMod val="65000"/>
                    <a:lumOff val="35000"/>
                  </a:schemeClr>
                </a:solidFill>
                <a:cs typeface="Arial" pitchFamily="34" charset="0"/>
              </a:endParaRPr>
            </a:p>
          </p:txBody>
        </p:sp>
        <p:sp>
          <p:nvSpPr>
            <p:cNvPr id="71" name="TextBox 70">
              <a:extLst>
                <a:ext uri="{FF2B5EF4-FFF2-40B4-BE49-F238E27FC236}">
                  <a16:creationId xmlns:a16="http://schemas.microsoft.com/office/drawing/2014/main" id="{86CEAC32-24A3-4B4B-A64B-5AF7529C2785}"/>
                </a:ext>
              </a:extLst>
            </p:cNvPr>
            <p:cNvSpPr txBox="1"/>
            <p:nvPr/>
          </p:nvSpPr>
          <p:spPr>
            <a:xfrm>
              <a:off x="6500092" y="3410406"/>
              <a:ext cx="1785368" cy="246221"/>
            </a:xfrm>
            <a:prstGeom prst="rect">
              <a:avLst/>
            </a:prstGeom>
            <a:grpFill/>
            <a:ln>
              <a:noFill/>
            </a:ln>
          </p:spPr>
          <p:txBody>
            <a:bodyPr wrap="square" rtlCol="0">
              <a:spAutoFit/>
            </a:bodyPr>
            <a:lstStyle/>
            <a:p>
              <a:pPr algn="ctr"/>
              <a:r>
                <a:rPr lang="en-US" altLang="ko-KR" b="1" dirty="0">
                  <a:solidFill>
                    <a:schemeClr val="tx1">
                      <a:lumMod val="65000"/>
                      <a:lumOff val="35000"/>
                    </a:schemeClr>
                  </a:solidFill>
                  <a:cs typeface="Arial" pitchFamily="34" charset="0"/>
                </a:rPr>
                <a:t>SECURITY</a:t>
              </a:r>
              <a:endParaRPr lang="ko-KR" altLang="en-US" b="1" dirty="0">
                <a:solidFill>
                  <a:schemeClr val="tx1">
                    <a:lumMod val="65000"/>
                    <a:lumOff val="35000"/>
                  </a:schemeClr>
                </a:solidFill>
                <a:cs typeface="Arial" pitchFamily="34" charset="0"/>
              </a:endParaRPr>
            </a:p>
          </p:txBody>
        </p:sp>
      </p:grpSp>
      <p:sp>
        <p:nvSpPr>
          <p:cNvPr id="3" name="Rectangle 2">
            <a:extLst>
              <a:ext uri="{FF2B5EF4-FFF2-40B4-BE49-F238E27FC236}">
                <a16:creationId xmlns:a16="http://schemas.microsoft.com/office/drawing/2014/main" id="{7DEA829E-54AD-40F1-5134-628E145D6F6F}"/>
              </a:ext>
            </a:extLst>
          </p:cNvPr>
          <p:cNvSpPr/>
          <p:nvPr/>
        </p:nvSpPr>
        <p:spPr>
          <a:xfrm>
            <a:off x="13371009" y="6230808"/>
            <a:ext cx="3510000" cy="1628776"/>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solidFill>
                <a:schemeClr val="tx1"/>
              </a:solidFill>
            </a:endParaRPr>
          </a:p>
        </p:txBody>
      </p:sp>
      <p:grpSp>
        <p:nvGrpSpPr>
          <p:cNvPr id="75" name="Group 63">
            <a:extLst>
              <a:ext uri="{FF2B5EF4-FFF2-40B4-BE49-F238E27FC236}">
                <a16:creationId xmlns:a16="http://schemas.microsoft.com/office/drawing/2014/main" id="{ACBEEA1D-4410-4439-8366-665B354FFB85}"/>
              </a:ext>
            </a:extLst>
          </p:cNvPr>
          <p:cNvGrpSpPr/>
          <p:nvPr/>
        </p:nvGrpSpPr>
        <p:grpSpPr>
          <a:xfrm>
            <a:off x="13443614" y="4423201"/>
            <a:ext cx="3364787" cy="3162357"/>
            <a:chOff x="6418193" y="3295963"/>
            <a:chExt cx="2016325" cy="2108238"/>
          </a:xfrm>
          <a:noFill/>
        </p:grpSpPr>
        <p:sp>
          <p:nvSpPr>
            <p:cNvPr id="76" name="TextBox 75">
              <a:extLst>
                <a:ext uri="{FF2B5EF4-FFF2-40B4-BE49-F238E27FC236}">
                  <a16:creationId xmlns:a16="http://schemas.microsoft.com/office/drawing/2014/main" id="{5E6CC211-7E72-474E-8607-4188B3AF475E}"/>
                </a:ext>
              </a:extLst>
            </p:cNvPr>
            <p:cNvSpPr txBox="1"/>
            <p:nvPr/>
          </p:nvSpPr>
          <p:spPr>
            <a:xfrm>
              <a:off x="6418193" y="3490765"/>
              <a:ext cx="2016325" cy="800219"/>
            </a:xfrm>
            <a:prstGeom prst="rect">
              <a:avLst/>
            </a:prstGeom>
            <a:grpFill/>
            <a:ln>
              <a:noFill/>
            </a:ln>
          </p:spPr>
          <p:txBody>
            <a:bodyPr wrap="square" rtlCol="0">
              <a:spAutoFit/>
            </a:bodyPr>
            <a:lstStyle/>
            <a:p>
              <a:pPr algn="ctr"/>
              <a:r>
                <a:rPr lang="en-GB" altLang="ko-KR" dirty="0">
                  <a:solidFill>
                    <a:schemeClr val="tx1">
                      <a:lumMod val="65000"/>
                      <a:lumOff val="35000"/>
                    </a:schemeClr>
                  </a:solidFill>
                  <a:cs typeface="Arial" pitchFamily="34" charset="0"/>
                </a:rPr>
                <a:t>Design the system to handle increasing users and data without significant performance degradation.</a:t>
              </a:r>
              <a:endParaRPr lang="en-US" altLang="ko-KR" dirty="0">
                <a:solidFill>
                  <a:schemeClr val="tx1">
                    <a:lumMod val="65000"/>
                    <a:lumOff val="35000"/>
                  </a:schemeClr>
                </a:solidFill>
                <a:cs typeface="Arial" pitchFamily="34" charset="0"/>
              </a:endParaRPr>
            </a:p>
          </p:txBody>
        </p:sp>
        <p:sp>
          <p:nvSpPr>
            <p:cNvPr id="77" name="TextBox 76">
              <a:extLst>
                <a:ext uri="{FF2B5EF4-FFF2-40B4-BE49-F238E27FC236}">
                  <a16:creationId xmlns:a16="http://schemas.microsoft.com/office/drawing/2014/main" id="{8780B1F0-9A78-46CA-9B9D-21EBC67741C8}"/>
                </a:ext>
              </a:extLst>
            </p:cNvPr>
            <p:cNvSpPr txBox="1"/>
            <p:nvPr/>
          </p:nvSpPr>
          <p:spPr>
            <a:xfrm>
              <a:off x="6499979" y="3295963"/>
              <a:ext cx="1785368" cy="246221"/>
            </a:xfrm>
            <a:prstGeom prst="rect">
              <a:avLst/>
            </a:prstGeom>
            <a:grpFill/>
            <a:ln>
              <a:noFill/>
            </a:ln>
          </p:spPr>
          <p:txBody>
            <a:bodyPr wrap="square" rtlCol="0">
              <a:spAutoFit/>
            </a:bodyPr>
            <a:lstStyle/>
            <a:p>
              <a:pPr algn="ctr"/>
              <a:r>
                <a:rPr lang="en-US" altLang="ko-KR" b="1" dirty="0">
                  <a:solidFill>
                    <a:schemeClr val="tx1">
                      <a:lumMod val="65000"/>
                      <a:lumOff val="35000"/>
                    </a:schemeClr>
                  </a:solidFill>
                  <a:cs typeface="Arial" pitchFamily="34" charset="0"/>
                </a:rPr>
                <a:t>SCALIBILITY</a:t>
              </a:r>
              <a:endParaRPr lang="ko-KR" altLang="en-US" b="1" dirty="0">
                <a:solidFill>
                  <a:schemeClr val="tx1">
                    <a:lumMod val="65000"/>
                    <a:lumOff val="35000"/>
                  </a:schemeClr>
                </a:solidFill>
                <a:cs typeface="Arial" pitchFamily="34" charset="0"/>
              </a:endParaRPr>
            </a:p>
          </p:txBody>
        </p:sp>
        <p:sp>
          <p:nvSpPr>
            <p:cNvPr id="28" name="TextBox 27">
              <a:extLst>
                <a:ext uri="{FF2B5EF4-FFF2-40B4-BE49-F238E27FC236}">
                  <a16:creationId xmlns:a16="http://schemas.microsoft.com/office/drawing/2014/main" id="{71418DB6-D4C1-C399-D2D3-183B802CA2BD}"/>
                </a:ext>
              </a:extLst>
            </p:cNvPr>
            <p:cNvSpPr txBox="1"/>
            <p:nvPr/>
          </p:nvSpPr>
          <p:spPr>
            <a:xfrm>
              <a:off x="6533671" y="4549217"/>
              <a:ext cx="1785368" cy="246221"/>
            </a:xfrm>
            <a:prstGeom prst="rect">
              <a:avLst/>
            </a:prstGeom>
            <a:grpFill/>
            <a:ln>
              <a:noFill/>
            </a:ln>
          </p:spPr>
          <p:txBody>
            <a:bodyPr wrap="square" rtlCol="0">
              <a:spAutoFit/>
            </a:bodyPr>
            <a:lstStyle/>
            <a:p>
              <a:pPr algn="ctr"/>
              <a:r>
                <a:rPr lang="en-US" altLang="ko-KR" b="1" dirty="0">
                  <a:solidFill>
                    <a:schemeClr val="tx1">
                      <a:lumMod val="65000"/>
                      <a:lumOff val="35000"/>
                    </a:schemeClr>
                  </a:solidFill>
                  <a:cs typeface="Arial" pitchFamily="34" charset="0"/>
                </a:rPr>
                <a:t>COMPATIBILITY</a:t>
              </a:r>
              <a:endParaRPr lang="ko-KR" altLang="en-US" b="1" dirty="0">
                <a:solidFill>
                  <a:schemeClr val="tx1">
                    <a:lumMod val="65000"/>
                    <a:lumOff val="35000"/>
                  </a:schemeClr>
                </a:solidFill>
                <a:cs typeface="Arial" pitchFamily="34" charset="0"/>
              </a:endParaRPr>
            </a:p>
          </p:txBody>
        </p:sp>
        <p:sp>
          <p:nvSpPr>
            <p:cNvPr id="29" name="TextBox 28">
              <a:extLst>
                <a:ext uri="{FF2B5EF4-FFF2-40B4-BE49-F238E27FC236}">
                  <a16:creationId xmlns:a16="http://schemas.microsoft.com/office/drawing/2014/main" id="{CD3C0FC9-ED01-3AF2-D1A8-7039BBF09089}"/>
                </a:ext>
              </a:extLst>
            </p:cNvPr>
            <p:cNvSpPr txBox="1"/>
            <p:nvPr/>
          </p:nvSpPr>
          <p:spPr>
            <a:xfrm>
              <a:off x="6567150" y="4788648"/>
              <a:ext cx="1785368" cy="615553"/>
            </a:xfrm>
            <a:prstGeom prst="rect">
              <a:avLst/>
            </a:prstGeom>
            <a:grpFill/>
            <a:ln>
              <a:noFill/>
            </a:ln>
          </p:spPr>
          <p:txBody>
            <a:bodyPr wrap="square" rtlCol="0">
              <a:spAutoFit/>
            </a:bodyPr>
            <a:lstStyle/>
            <a:p>
              <a:pPr algn="ctr"/>
              <a:r>
                <a:rPr lang="en-GB" altLang="ko-KR" dirty="0">
                  <a:solidFill>
                    <a:schemeClr val="tx1">
                      <a:lumMod val="65000"/>
                      <a:lumOff val="35000"/>
                    </a:schemeClr>
                  </a:solidFill>
                  <a:cs typeface="Arial" pitchFamily="34" charset="0"/>
                </a:rPr>
                <a:t>Ensure compatibility with modern web browsers and standard operating systems.</a:t>
              </a:r>
              <a:endParaRPr lang="en-US" altLang="ko-KR" dirty="0">
                <a:solidFill>
                  <a:schemeClr val="tx1">
                    <a:lumMod val="65000"/>
                    <a:lumOff val="35000"/>
                  </a:schemeClr>
                </a:solidFill>
                <a:cs typeface="Arial" pitchFamily="34" charset="0"/>
              </a:endParaRPr>
            </a:p>
          </p:txBody>
        </p:sp>
      </p:grpSp>
      <p:grpSp>
        <p:nvGrpSpPr>
          <p:cNvPr id="78" name="Group 63">
            <a:extLst>
              <a:ext uri="{FF2B5EF4-FFF2-40B4-BE49-F238E27FC236}">
                <a16:creationId xmlns:a16="http://schemas.microsoft.com/office/drawing/2014/main" id="{A5A6634D-0051-41DA-804F-8A51AC8290C1}"/>
              </a:ext>
            </a:extLst>
          </p:cNvPr>
          <p:cNvGrpSpPr/>
          <p:nvPr/>
        </p:nvGrpSpPr>
        <p:grpSpPr>
          <a:xfrm>
            <a:off x="11825096" y="2428784"/>
            <a:ext cx="3134379" cy="1287890"/>
            <a:chOff x="6533674" y="3321442"/>
            <a:chExt cx="1878255" cy="858593"/>
          </a:xfrm>
          <a:noFill/>
        </p:grpSpPr>
        <p:sp>
          <p:nvSpPr>
            <p:cNvPr id="79" name="TextBox 78">
              <a:extLst>
                <a:ext uri="{FF2B5EF4-FFF2-40B4-BE49-F238E27FC236}">
                  <a16:creationId xmlns:a16="http://schemas.microsoft.com/office/drawing/2014/main" id="{38B3006E-0439-4ECC-9553-13FD371EA46E}"/>
                </a:ext>
              </a:extLst>
            </p:cNvPr>
            <p:cNvSpPr txBox="1"/>
            <p:nvPr/>
          </p:nvSpPr>
          <p:spPr>
            <a:xfrm>
              <a:off x="6533674" y="3564482"/>
              <a:ext cx="1878255" cy="615553"/>
            </a:xfrm>
            <a:prstGeom prst="rect">
              <a:avLst/>
            </a:prstGeom>
            <a:grpFill/>
            <a:ln>
              <a:noFill/>
            </a:ln>
          </p:spPr>
          <p:txBody>
            <a:bodyPr wrap="square" rtlCol="0">
              <a:spAutoFit/>
            </a:bodyPr>
            <a:lstStyle/>
            <a:p>
              <a:pPr algn="ctr"/>
              <a:r>
                <a:rPr lang="en-GB" altLang="ko-KR" dirty="0">
                  <a:solidFill>
                    <a:schemeClr val="tx1">
                      <a:lumMod val="65000"/>
                      <a:lumOff val="35000"/>
                    </a:schemeClr>
                  </a:solidFill>
                  <a:cs typeface="Arial" pitchFamily="34" charset="0"/>
                </a:rPr>
                <a:t>Ensure the system operates reliably without unexpected downtime.</a:t>
              </a:r>
              <a:endParaRPr lang="en-US" altLang="ko-KR" dirty="0">
                <a:solidFill>
                  <a:schemeClr val="tx1">
                    <a:lumMod val="65000"/>
                    <a:lumOff val="35000"/>
                  </a:schemeClr>
                </a:solidFill>
                <a:cs typeface="Arial" pitchFamily="34" charset="0"/>
              </a:endParaRPr>
            </a:p>
          </p:txBody>
        </p:sp>
        <p:sp>
          <p:nvSpPr>
            <p:cNvPr id="80" name="TextBox 79">
              <a:extLst>
                <a:ext uri="{FF2B5EF4-FFF2-40B4-BE49-F238E27FC236}">
                  <a16:creationId xmlns:a16="http://schemas.microsoft.com/office/drawing/2014/main" id="{A1F4152D-CE7D-44F4-9BF4-33AD4EA7013B}"/>
                </a:ext>
              </a:extLst>
            </p:cNvPr>
            <p:cNvSpPr txBox="1"/>
            <p:nvPr/>
          </p:nvSpPr>
          <p:spPr>
            <a:xfrm>
              <a:off x="6533674" y="3321442"/>
              <a:ext cx="1785368" cy="246221"/>
            </a:xfrm>
            <a:prstGeom prst="rect">
              <a:avLst/>
            </a:prstGeom>
            <a:grpFill/>
            <a:ln>
              <a:noFill/>
            </a:ln>
          </p:spPr>
          <p:txBody>
            <a:bodyPr wrap="square" rtlCol="0">
              <a:spAutoFit/>
            </a:bodyPr>
            <a:lstStyle/>
            <a:p>
              <a:pPr algn="ctr"/>
              <a:r>
                <a:rPr lang="en-US" altLang="ko-KR" b="1" dirty="0">
                  <a:solidFill>
                    <a:schemeClr val="tx1">
                      <a:lumMod val="65000"/>
                      <a:lumOff val="35000"/>
                    </a:schemeClr>
                  </a:solidFill>
                  <a:cs typeface="Arial" pitchFamily="34" charset="0"/>
                </a:rPr>
                <a:t>RELIABILITY</a:t>
              </a:r>
              <a:endParaRPr lang="ko-KR" altLang="en-US" b="1" dirty="0">
                <a:solidFill>
                  <a:schemeClr val="tx1">
                    <a:lumMod val="65000"/>
                    <a:lumOff val="35000"/>
                  </a:schemeClr>
                </a:solidFill>
                <a:cs typeface="Arial" pitchFamily="34" charset="0"/>
              </a:endParaRPr>
            </a:p>
          </p:txBody>
        </p:sp>
      </p:grpSp>
      <p:grpSp>
        <p:nvGrpSpPr>
          <p:cNvPr id="84" name="Group 63">
            <a:extLst>
              <a:ext uri="{FF2B5EF4-FFF2-40B4-BE49-F238E27FC236}">
                <a16:creationId xmlns:a16="http://schemas.microsoft.com/office/drawing/2014/main" id="{18A1C014-E6BE-4454-ADB0-A513DDDC4427}"/>
              </a:ext>
            </a:extLst>
          </p:cNvPr>
          <p:cNvGrpSpPr/>
          <p:nvPr/>
        </p:nvGrpSpPr>
        <p:grpSpPr>
          <a:xfrm>
            <a:off x="7614852" y="1942306"/>
            <a:ext cx="2979372" cy="1272602"/>
            <a:chOff x="6533674" y="3306626"/>
            <a:chExt cx="1785368" cy="848401"/>
          </a:xfrm>
          <a:noFill/>
        </p:grpSpPr>
        <p:sp>
          <p:nvSpPr>
            <p:cNvPr id="85" name="TextBox 84">
              <a:extLst>
                <a:ext uri="{FF2B5EF4-FFF2-40B4-BE49-F238E27FC236}">
                  <a16:creationId xmlns:a16="http://schemas.microsoft.com/office/drawing/2014/main" id="{3046E430-9E5B-4A5E-B0CF-FB74B73ED43B}"/>
                </a:ext>
              </a:extLst>
            </p:cNvPr>
            <p:cNvSpPr txBox="1"/>
            <p:nvPr/>
          </p:nvSpPr>
          <p:spPr>
            <a:xfrm>
              <a:off x="6533674" y="3539474"/>
              <a:ext cx="1785368" cy="615553"/>
            </a:xfrm>
            <a:prstGeom prst="rect">
              <a:avLst/>
            </a:prstGeom>
            <a:grpFill/>
            <a:ln>
              <a:noFill/>
            </a:ln>
          </p:spPr>
          <p:txBody>
            <a:bodyPr wrap="square" rtlCol="0">
              <a:spAutoFit/>
            </a:bodyPr>
            <a:lstStyle/>
            <a:p>
              <a:pPr algn="ctr"/>
              <a:r>
                <a:rPr lang="en-GB" altLang="ko-KR" dirty="0">
                  <a:solidFill>
                    <a:schemeClr val="tx1">
                      <a:lumMod val="65000"/>
                      <a:lumOff val="35000"/>
                    </a:schemeClr>
                  </a:solidFill>
                  <a:cs typeface="Arial" pitchFamily="34" charset="0"/>
                </a:rPr>
                <a:t>Provide an intuitive and easy-to-use interface for users of all levels.</a:t>
              </a:r>
              <a:endParaRPr lang="en-US" altLang="ko-KR" dirty="0">
                <a:solidFill>
                  <a:schemeClr val="tx1">
                    <a:lumMod val="65000"/>
                    <a:lumOff val="35000"/>
                  </a:schemeClr>
                </a:solidFill>
                <a:cs typeface="Arial" pitchFamily="34" charset="0"/>
              </a:endParaRPr>
            </a:p>
          </p:txBody>
        </p:sp>
        <p:sp>
          <p:nvSpPr>
            <p:cNvPr id="86" name="TextBox 85">
              <a:extLst>
                <a:ext uri="{FF2B5EF4-FFF2-40B4-BE49-F238E27FC236}">
                  <a16:creationId xmlns:a16="http://schemas.microsoft.com/office/drawing/2014/main" id="{8A8B7961-F1DA-4C27-8DE0-A102B5FD2939}"/>
                </a:ext>
              </a:extLst>
            </p:cNvPr>
            <p:cNvSpPr txBox="1"/>
            <p:nvPr/>
          </p:nvSpPr>
          <p:spPr>
            <a:xfrm>
              <a:off x="6533674" y="3306626"/>
              <a:ext cx="1785368" cy="246221"/>
            </a:xfrm>
            <a:prstGeom prst="rect">
              <a:avLst/>
            </a:prstGeom>
            <a:grpFill/>
            <a:ln>
              <a:noFill/>
            </a:ln>
          </p:spPr>
          <p:txBody>
            <a:bodyPr wrap="square" rtlCol="0">
              <a:spAutoFit/>
            </a:bodyPr>
            <a:lstStyle/>
            <a:p>
              <a:pPr algn="ctr"/>
              <a:r>
                <a:rPr lang="en-US" altLang="ko-KR" b="1" dirty="0">
                  <a:solidFill>
                    <a:schemeClr val="tx1">
                      <a:lumMod val="65000"/>
                      <a:lumOff val="35000"/>
                    </a:schemeClr>
                  </a:solidFill>
                  <a:cs typeface="Arial" pitchFamily="34" charset="0"/>
                </a:rPr>
                <a:t>USABILITY</a:t>
              </a:r>
              <a:endParaRPr lang="ko-KR" altLang="en-US" b="1" dirty="0">
                <a:solidFill>
                  <a:schemeClr val="tx1">
                    <a:lumMod val="65000"/>
                    <a:lumOff val="35000"/>
                  </a:schemeClr>
                </a:solidFill>
                <a:cs typeface="Arial" pitchFamily="34" charset="0"/>
              </a:endParaRPr>
            </a:p>
          </p:txBody>
        </p:sp>
      </p:grpSp>
      <p:grpSp>
        <p:nvGrpSpPr>
          <p:cNvPr id="88" name="Group 87">
            <a:extLst>
              <a:ext uri="{FF2B5EF4-FFF2-40B4-BE49-F238E27FC236}">
                <a16:creationId xmlns:a16="http://schemas.microsoft.com/office/drawing/2014/main" id="{C105A124-B610-4CF5-A5C3-5F54A32A9015}"/>
              </a:ext>
            </a:extLst>
          </p:cNvPr>
          <p:cNvGrpSpPr/>
          <p:nvPr/>
        </p:nvGrpSpPr>
        <p:grpSpPr>
          <a:xfrm>
            <a:off x="6780598" y="4842521"/>
            <a:ext cx="4675235" cy="2568725"/>
            <a:chOff x="-548507" y="477868"/>
            <a:chExt cx="11570449" cy="6357177"/>
          </a:xfrm>
          <a:solidFill>
            <a:schemeClr val="bg1"/>
          </a:solidFill>
        </p:grpSpPr>
        <p:sp>
          <p:nvSpPr>
            <p:cNvPr id="103" name="Freeform: Shape 102">
              <a:extLst>
                <a:ext uri="{FF2B5EF4-FFF2-40B4-BE49-F238E27FC236}">
                  <a16:creationId xmlns:a16="http://schemas.microsoft.com/office/drawing/2014/main" id="{46114B9D-9815-4C62-A028-DB746DA2B872}"/>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grpFill/>
            <a:ln w="9525" cap="flat">
              <a:solidFill>
                <a:schemeClr val="tx1"/>
              </a:solidFill>
              <a:prstDash val="solid"/>
              <a:miter/>
            </a:ln>
          </p:spPr>
          <p:txBody>
            <a:bodyPr rtlCol="0" anchor="ctr"/>
            <a:lstStyle/>
            <a:p>
              <a:endParaRPr lang="en-US" sz="2700"/>
            </a:p>
          </p:txBody>
        </p:sp>
        <p:sp>
          <p:nvSpPr>
            <p:cNvPr id="104" name="Freeform: Shape 103">
              <a:extLst>
                <a:ext uri="{FF2B5EF4-FFF2-40B4-BE49-F238E27FC236}">
                  <a16:creationId xmlns:a16="http://schemas.microsoft.com/office/drawing/2014/main" id="{42BBDBDC-DEBD-404E-A54D-33B242C9C68E}"/>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grpFill/>
            <a:ln w="9525" cap="flat">
              <a:solidFill>
                <a:schemeClr val="tx1"/>
              </a:solidFill>
              <a:prstDash val="solid"/>
              <a:miter/>
            </a:ln>
          </p:spPr>
          <p:txBody>
            <a:bodyPr rtlCol="0" anchor="ctr"/>
            <a:lstStyle/>
            <a:p>
              <a:endParaRPr lang="en-US" sz="2700"/>
            </a:p>
          </p:txBody>
        </p:sp>
        <p:sp>
          <p:nvSpPr>
            <p:cNvPr id="105" name="Freeform: Shape 104">
              <a:extLst>
                <a:ext uri="{FF2B5EF4-FFF2-40B4-BE49-F238E27FC236}">
                  <a16:creationId xmlns:a16="http://schemas.microsoft.com/office/drawing/2014/main" id="{FB08E9B0-25D8-4E64-B9B7-D2062E304326}"/>
                </a:ext>
              </a:extLst>
            </p:cNvPr>
            <p:cNvSpPr/>
            <p:nvPr/>
          </p:nvSpPr>
          <p:spPr>
            <a:xfrm>
              <a:off x="1088450" y="839449"/>
              <a:ext cx="8283389" cy="5062072"/>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chemeClr val="tx1"/>
            </a:solidFill>
            <a:ln w="9525" cap="flat">
              <a:solidFill>
                <a:schemeClr val="tx1"/>
              </a:solidFill>
              <a:prstDash val="solid"/>
              <a:miter/>
            </a:ln>
          </p:spPr>
          <p:txBody>
            <a:bodyPr rtlCol="0" anchor="ctr"/>
            <a:lstStyle/>
            <a:p>
              <a:endParaRPr lang="en-US" sz="2700" dirty="0"/>
            </a:p>
          </p:txBody>
        </p:sp>
        <p:sp>
          <p:nvSpPr>
            <p:cNvPr id="106" name="Freeform: Shape 105">
              <a:extLst>
                <a:ext uri="{FF2B5EF4-FFF2-40B4-BE49-F238E27FC236}">
                  <a16:creationId xmlns:a16="http://schemas.microsoft.com/office/drawing/2014/main" id="{B66BAAF4-168E-4EB3-96C7-7FC800B71A08}"/>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grpFill/>
            <a:ln w="9525" cap="flat">
              <a:solidFill>
                <a:schemeClr val="tx1"/>
              </a:solidFill>
              <a:prstDash val="solid"/>
              <a:miter/>
            </a:ln>
          </p:spPr>
          <p:txBody>
            <a:bodyPr rtlCol="0" anchor="ctr"/>
            <a:lstStyle/>
            <a:p>
              <a:endParaRPr lang="en-US" sz="2700" dirty="0"/>
            </a:p>
          </p:txBody>
        </p:sp>
        <p:sp>
          <p:nvSpPr>
            <p:cNvPr id="107" name="Freeform: Shape 106">
              <a:extLst>
                <a:ext uri="{FF2B5EF4-FFF2-40B4-BE49-F238E27FC236}">
                  <a16:creationId xmlns:a16="http://schemas.microsoft.com/office/drawing/2014/main" id="{A918B320-92D2-41B2-8F03-1AE5C42B1DFD}"/>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grpFill/>
            <a:ln w="9525" cap="flat">
              <a:solidFill>
                <a:schemeClr val="tx1"/>
              </a:solidFill>
              <a:prstDash val="solid"/>
              <a:miter/>
            </a:ln>
          </p:spPr>
          <p:txBody>
            <a:bodyPr rtlCol="0" anchor="ctr"/>
            <a:lstStyle/>
            <a:p>
              <a:endParaRPr lang="en-US" sz="2700"/>
            </a:p>
          </p:txBody>
        </p:sp>
        <p:grpSp>
          <p:nvGrpSpPr>
            <p:cNvPr id="108" name="Group 107">
              <a:extLst>
                <a:ext uri="{FF2B5EF4-FFF2-40B4-BE49-F238E27FC236}">
                  <a16:creationId xmlns:a16="http://schemas.microsoft.com/office/drawing/2014/main" id="{F5AC3021-5928-4680-B455-801A88546C40}"/>
                </a:ext>
              </a:extLst>
            </p:cNvPr>
            <p:cNvGrpSpPr/>
            <p:nvPr/>
          </p:nvGrpSpPr>
          <p:grpSpPr>
            <a:xfrm>
              <a:off x="1606" y="6382978"/>
              <a:ext cx="413937" cy="115242"/>
              <a:chOff x="5955" y="6353672"/>
              <a:chExt cx="413937" cy="115242"/>
            </a:xfrm>
            <a:grpFill/>
          </p:grpSpPr>
          <p:sp>
            <p:nvSpPr>
              <p:cNvPr id="113" name="Rectangle: Rounded Corners 112">
                <a:extLst>
                  <a:ext uri="{FF2B5EF4-FFF2-40B4-BE49-F238E27FC236}">
                    <a16:creationId xmlns:a16="http://schemas.microsoft.com/office/drawing/2014/main" id="{98CE32BB-6675-4137-A30A-2769274EFAA3}"/>
                  </a:ext>
                </a:extLst>
              </p:cNvPr>
              <p:cNvSpPr/>
              <p:nvPr/>
            </p:nvSpPr>
            <p:spPr>
              <a:xfrm>
                <a:off x="5955" y="6353672"/>
                <a:ext cx="413937" cy="115242"/>
              </a:xfrm>
              <a:prstGeom prst="roundRect">
                <a:avLst>
                  <a:gd name="adj" fmla="val 28154"/>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14" name="Rectangle: Rounded Corners 113">
                <a:extLst>
                  <a:ext uri="{FF2B5EF4-FFF2-40B4-BE49-F238E27FC236}">
                    <a16:creationId xmlns:a16="http://schemas.microsoft.com/office/drawing/2014/main" id="{490C78E4-D0C6-47D1-B203-3DC53837DAB6}"/>
                  </a:ext>
                </a:extLst>
              </p:cNvPr>
              <p:cNvSpPr/>
              <p:nvPr/>
            </p:nvSpPr>
            <p:spPr>
              <a:xfrm>
                <a:off x="99417" y="6382279"/>
                <a:ext cx="227012" cy="55272"/>
              </a:xfrm>
              <a:prstGeom prst="roundRect">
                <a:avLst>
                  <a:gd name="adj" fmla="val 28154"/>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nvGrpSpPr>
            <p:cNvPr id="109" name="Group 108">
              <a:extLst>
                <a:ext uri="{FF2B5EF4-FFF2-40B4-BE49-F238E27FC236}">
                  <a16:creationId xmlns:a16="http://schemas.microsoft.com/office/drawing/2014/main" id="{A2F97DBC-B0B0-4CB5-91D9-693AC72CFEAD}"/>
                </a:ext>
              </a:extLst>
            </p:cNvPr>
            <p:cNvGrpSpPr/>
            <p:nvPr/>
          </p:nvGrpSpPr>
          <p:grpSpPr>
            <a:xfrm>
              <a:off x="9855291" y="6381600"/>
              <a:ext cx="885989" cy="115242"/>
              <a:chOff x="5955" y="6353672"/>
              <a:chExt cx="413937" cy="115242"/>
            </a:xfrm>
            <a:grpFill/>
          </p:grpSpPr>
          <p:sp>
            <p:nvSpPr>
              <p:cNvPr id="111" name="Rectangle: Rounded Corners 110">
                <a:extLst>
                  <a:ext uri="{FF2B5EF4-FFF2-40B4-BE49-F238E27FC236}">
                    <a16:creationId xmlns:a16="http://schemas.microsoft.com/office/drawing/2014/main" id="{031B2339-2D89-40F4-A02F-F323D2C69F40}"/>
                  </a:ext>
                </a:extLst>
              </p:cNvPr>
              <p:cNvSpPr/>
              <p:nvPr/>
            </p:nvSpPr>
            <p:spPr>
              <a:xfrm>
                <a:off x="5955" y="6353672"/>
                <a:ext cx="413937" cy="115242"/>
              </a:xfrm>
              <a:prstGeom prst="roundRect">
                <a:avLst>
                  <a:gd name="adj" fmla="val 28154"/>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12" name="Rectangle: Rounded Corners 111">
                <a:extLst>
                  <a:ext uri="{FF2B5EF4-FFF2-40B4-BE49-F238E27FC236}">
                    <a16:creationId xmlns:a16="http://schemas.microsoft.com/office/drawing/2014/main" id="{F0A00840-B720-4FD0-9C2C-0BF08296CB6F}"/>
                  </a:ext>
                </a:extLst>
              </p:cNvPr>
              <p:cNvSpPr/>
              <p:nvPr/>
            </p:nvSpPr>
            <p:spPr>
              <a:xfrm>
                <a:off x="84761" y="6382279"/>
                <a:ext cx="256326" cy="55272"/>
              </a:xfrm>
              <a:prstGeom prst="roundRect">
                <a:avLst>
                  <a:gd name="adj" fmla="val 28154"/>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sp>
          <p:nvSpPr>
            <p:cNvPr id="110" name="Freeform: Shape 109">
              <a:extLst>
                <a:ext uri="{FF2B5EF4-FFF2-40B4-BE49-F238E27FC236}">
                  <a16:creationId xmlns:a16="http://schemas.microsoft.com/office/drawing/2014/main" id="{26152B43-47BB-467F-92F5-C8FE0C406FC9}"/>
                </a:ext>
              </a:extLst>
            </p:cNvPr>
            <p:cNvSpPr/>
            <p:nvPr/>
          </p:nvSpPr>
          <p:spPr>
            <a:xfrm>
              <a:off x="3892805" y="496954"/>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chemeClr val="tx1"/>
            </a:solidFill>
            <a:ln w="9525" cap="flat">
              <a:solidFill>
                <a:schemeClr val="tx1"/>
              </a:solidFill>
              <a:prstDash val="solid"/>
              <a:miter/>
            </a:ln>
          </p:spPr>
          <p:txBody>
            <a:bodyPr rtlCol="0" anchor="ctr"/>
            <a:lstStyle/>
            <a:p>
              <a:endParaRPr lang="en-US" sz="2700" dirty="0"/>
            </a:p>
          </p:txBody>
        </p:sp>
      </p:grpSp>
      <p:sp>
        <p:nvSpPr>
          <p:cNvPr id="4" name="Rectangle 3">
            <a:extLst>
              <a:ext uri="{FF2B5EF4-FFF2-40B4-BE49-F238E27FC236}">
                <a16:creationId xmlns:a16="http://schemas.microsoft.com/office/drawing/2014/main" id="{4F06DB8D-BA9E-75DC-E66B-488A4A5E71D6}"/>
              </a:ext>
            </a:extLst>
          </p:cNvPr>
          <p:cNvSpPr/>
          <p:nvPr/>
        </p:nvSpPr>
        <p:spPr>
          <a:xfrm>
            <a:off x="1355421" y="6480790"/>
            <a:ext cx="3510000" cy="1591733"/>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solidFill>
                <a:schemeClr val="tx1"/>
              </a:solidFill>
            </a:endParaRPr>
          </a:p>
        </p:txBody>
      </p:sp>
      <p:cxnSp>
        <p:nvCxnSpPr>
          <p:cNvPr id="6" name="Straight Arrow Connector 5">
            <a:extLst>
              <a:ext uri="{FF2B5EF4-FFF2-40B4-BE49-F238E27FC236}">
                <a16:creationId xmlns:a16="http://schemas.microsoft.com/office/drawing/2014/main" id="{B261035D-BEA7-8483-5AED-65B17FBB520B}"/>
              </a:ext>
            </a:extLst>
          </p:cNvPr>
          <p:cNvCxnSpPr>
            <a:cxnSpLocks/>
          </p:cNvCxnSpPr>
          <p:nvPr/>
        </p:nvCxnSpPr>
        <p:spPr>
          <a:xfrm flipH="1">
            <a:off x="4910110" y="6925275"/>
            <a:ext cx="2328890" cy="10918"/>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E2EEB1D-00D2-66A8-E29A-0E12A8FB639E}"/>
              </a:ext>
            </a:extLst>
          </p:cNvPr>
          <p:cNvCxnSpPr>
            <a:cxnSpLocks/>
          </p:cNvCxnSpPr>
          <p:nvPr/>
        </p:nvCxnSpPr>
        <p:spPr>
          <a:xfrm>
            <a:off x="10951121" y="6962134"/>
            <a:ext cx="2284450" cy="0"/>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7" name="TextBox 13">
            <a:extLst>
              <a:ext uri="{FF2B5EF4-FFF2-40B4-BE49-F238E27FC236}">
                <a16:creationId xmlns:a16="http://schemas.microsoft.com/office/drawing/2014/main" id="{26D143A0-0A05-E67A-21CC-CB18F9303F7D}"/>
              </a:ext>
            </a:extLst>
          </p:cNvPr>
          <p:cNvSpPr txBox="1"/>
          <p:nvPr/>
        </p:nvSpPr>
        <p:spPr>
          <a:xfrm>
            <a:off x="2666992" y="272849"/>
            <a:ext cx="13552484" cy="1131785"/>
          </a:xfrm>
          <a:prstGeom prst="rect">
            <a:avLst/>
          </a:prstGeom>
        </p:spPr>
        <p:txBody>
          <a:bodyPr wrap="square" lIns="0" tIns="0" rIns="0" bIns="0" rtlCol="0" anchor="t">
            <a:spAutoFit/>
          </a:bodyPr>
          <a:lstStyle/>
          <a:p>
            <a:pPr algn="ctr">
              <a:lnSpc>
                <a:spcPts val="9587"/>
              </a:lnSpc>
            </a:pPr>
            <a:r>
              <a:rPr lang="en-US" sz="6947" spc="368" dirty="0">
                <a:solidFill>
                  <a:srgbClr val="231F20"/>
                </a:solidFill>
                <a:latin typeface="Oswald Bold"/>
              </a:rPr>
              <a:t>NON-FUNCTIONAL REQUIREMENTS</a:t>
            </a:r>
          </a:p>
        </p:txBody>
      </p:sp>
      <p:sp>
        <p:nvSpPr>
          <p:cNvPr id="32" name="TextBox 31">
            <a:extLst>
              <a:ext uri="{FF2B5EF4-FFF2-40B4-BE49-F238E27FC236}">
                <a16:creationId xmlns:a16="http://schemas.microsoft.com/office/drawing/2014/main" id="{5D43B3B9-EBAB-AFE5-791F-878A617017E3}"/>
              </a:ext>
            </a:extLst>
          </p:cNvPr>
          <p:cNvSpPr txBox="1"/>
          <p:nvPr/>
        </p:nvSpPr>
        <p:spPr>
          <a:xfrm>
            <a:off x="1425833" y="6545067"/>
            <a:ext cx="3211917" cy="369332"/>
          </a:xfrm>
          <a:prstGeom prst="rect">
            <a:avLst/>
          </a:prstGeom>
          <a:noFill/>
        </p:spPr>
        <p:txBody>
          <a:bodyPr wrap="square" rtlCol="0">
            <a:spAutoFit/>
          </a:bodyPr>
          <a:lstStyle/>
          <a:p>
            <a:pPr algn="ctr"/>
            <a:r>
              <a:rPr lang="en-US" altLang="ko-KR" b="1" dirty="0">
                <a:solidFill>
                  <a:schemeClr val="tx1">
                    <a:lumMod val="65000"/>
                    <a:lumOff val="35000"/>
                  </a:schemeClr>
                </a:solidFill>
                <a:cs typeface="Arial" pitchFamily="34" charset="0"/>
              </a:rPr>
              <a:t>RESPONSE TIME</a:t>
            </a:r>
            <a:endParaRPr lang="ko-KR" altLang="en-US" b="1" dirty="0">
              <a:solidFill>
                <a:schemeClr val="tx1">
                  <a:lumMod val="65000"/>
                  <a:lumOff val="35000"/>
                </a:schemeClr>
              </a:solidFill>
              <a:cs typeface="Arial" pitchFamily="34" charset="0"/>
            </a:endParaRPr>
          </a:p>
        </p:txBody>
      </p:sp>
      <p:sp>
        <p:nvSpPr>
          <p:cNvPr id="33" name="TextBox 32">
            <a:extLst>
              <a:ext uri="{FF2B5EF4-FFF2-40B4-BE49-F238E27FC236}">
                <a16:creationId xmlns:a16="http://schemas.microsoft.com/office/drawing/2014/main" id="{158C16D7-B10D-6242-0BF2-E3B6CAF0AA79}"/>
              </a:ext>
            </a:extLst>
          </p:cNvPr>
          <p:cNvSpPr txBox="1"/>
          <p:nvPr/>
        </p:nvSpPr>
        <p:spPr>
          <a:xfrm>
            <a:off x="1530555" y="6900997"/>
            <a:ext cx="3211918" cy="923330"/>
          </a:xfrm>
          <a:prstGeom prst="rect">
            <a:avLst/>
          </a:prstGeom>
          <a:noFill/>
        </p:spPr>
        <p:txBody>
          <a:bodyPr wrap="square" rtlCol="0">
            <a:spAutoFit/>
          </a:bodyPr>
          <a:lstStyle/>
          <a:p>
            <a:pPr algn="ctr"/>
            <a:r>
              <a:rPr lang="en-GB" dirty="0"/>
              <a:t>Maintain fast response times for actions performed on the platform.</a:t>
            </a:r>
            <a:endParaRPr lang="en-US" dirty="0"/>
          </a:p>
        </p:txBody>
      </p:sp>
      <p:sp>
        <p:nvSpPr>
          <p:cNvPr id="5" name="Oval 7">
            <a:extLst>
              <a:ext uri="{FF2B5EF4-FFF2-40B4-BE49-F238E27FC236}">
                <a16:creationId xmlns:a16="http://schemas.microsoft.com/office/drawing/2014/main" id="{5EA0F4A3-06E2-84A3-D060-2EEBEC1EBE51}"/>
              </a:ext>
            </a:extLst>
          </p:cNvPr>
          <p:cNvSpPr/>
          <p:nvPr/>
        </p:nvSpPr>
        <p:spPr>
          <a:xfrm>
            <a:off x="8173044" y="5188917"/>
            <a:ext cx="1885356" cy="1677855"/>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Tree>
    <p:extLst>
      <p:ext uri="{BB962C8B-B14F-4D97-AF65-F5344CB8AC3E}">
        <p14:creationId xmlns:p14="http://schemas.microsoft.com/office/powerpoint/2010/main" val="19592575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2">
            <a:extLst>
              <a:ext uri="{FF2B5EF4-FFF2-40B4-BE49-F238E27FC236}">
                <a16:creationId xmlns:a16="http://schemas.microsoft.com/office/drawing/2014/main" id="{8973C7F7-2134-0E51-5137-5354D09337FB}"/>
              </a:ext>
            </a:extLst>
          </p:cNvPr>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2" name="Rectangle 1">
            <a:extLst>
              <a:ext uri="{FF2B5EF4-FFF2-40B4-BE49-F238E27FC236}">
                <a16:creationId xmlns:a16="http://schemas.microsoft.com/office/drawing/2014/main" id="{BA44ECF8-0755-BBF1-FFA8-ECD8E957A230}"/>
              </a:ext>
            </a:extLst>
          </p:cNvPr>
          <p:cNvSpPr/>
          <p:nvPr/>
        </p:nvSpPr>
        <p:spPr>
          <a:xfrm>
            <a:off x="0" y="5722550"/>
            <a:ext cx="18288000" cy="4562208"/>
          </a:xfrm>
          <a:prstGeom prst="rect">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9ED73B2A-C251-45A3-B822-F4ED6A07B8EC}"/>
              </a:ext>
            </a:extLst>
          </p:cNvPr>
          <p:cNvSpPr/>
          <p:nvPr/>
        </p:nvSpPr>
        <p:spPr>
          <a:xfrm>
            <a:off x="2557461" y="7450150"/>
            <a:ext cx="13173075" cy="68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 name="TextBox 3">
            <a:extLst>
              <a:ext uri="{FF2B5EF4-FFF2-40B4-BE49-F238E27FC236}">
                <a16:creationId xmlns:a16="http://schemas.microsoft.com/office/drawing/2014/main" id="{5196A549-C0D5-4DFF-9A04-BDF881D9A56D}"/>
              </a:ext>
            </a:extLst>
          </p:cNvPr>
          <p:cNvSpPr txBox="1"/>
          <p:nvPr/>
        </p:nvSpPr>
        <p:spPr>
          <a:xfrm>
            <a:off x="2538411" y="6451220"/>
            <a:ext cx="12419019" cy="1107996"/>
          </a:xfrm>
          <a:prstGeom prst="rect">
            <a:avLst/>
          </a:prstGeom>
          <a:noFill/>
        </p:spPr>
        <p:txBody>
          <a:bodyPr wrap="square" rtlCol="0" anchor="ctr">
            <a:spAutoFit/>
          </a:bodyPr>
          <a:lstStyle/>
          <a:p>
            <a:pPr algn="ctr"/>
            <a:r>
              <a:rPr lang="en-US" altLang="ko-KR" sz="6600" b="1" dirty="0">
                <a:solidFill>
                  <a:schemeClr val="bg1"/>
                </a:solidFill>
                <a:latin typeface="+mj-lt"/>
                <a:cs typeface="Arial" pitchFamily="34" charset="0"/>
              </a:rPr>
              <a:t>DESIGN PHASE</a:t>
            </a:r>
          </a:p>
        </p:txBody>
      </p:sp>
      <p:sp>
        <p:nvSpPr>
          <p:cNvPr id="7" name="TextBox 6">
            <a:extLst>
              <a:ext uri="{FF2B5EF4-FFF2-40B4-BE49-F238E27FC236}">
                <a16:creationId xmlns:a16="http://schemas.microsoft.com/office/drawing/2014/main" id="{ECD0F159-FA95-4523-810B-E964C3A12B3E}"/>
              </a:ext>
            </a:extLst>
          </p:cNvPr>
          <p:cNvSpPr txBox="1"/>
          <p:nvPr/>
        </p:nvSpPr>
        <p:spPr>
          <a:xfrm>
            <a:off x="3052654" y="7751046"/>
            <a:ext cx="12182688" cy="1200329"/>
          </a:xfrm>
          <a:prstGeom prst="rect">
            <a:avLst/>
          </a:prstGeom>
          <a:noFill/>
        </p:spPr>
        <p:txBody>
          <a:bodyPr wrap="square" rtlCol="0">
            <a:spAutoFit/>
          </a:bodyPr>
          <a:lstStyle/>
          <a:p>
            <a:pPr algn="ctr"/>
            <a:r>
              <a:rPr lang="en-GB" altLang="ko-KR" dirty="0">
                <a:solidFill>
                  <a:schemeClr val="bg1"/>
                </a:solidFill>
                <a:cs typeface="Arial" pitchFamily="34" charset="0"/>
              </a:rPr>
              <a:t>The focus is on creating a user-friendly interface and defining the system architecture. Detailed wireframes and prototypes will be developed to visualize the layout and functionality of the platform. The design phase will also involve database design, API specifications, and selecting appropriate technologies. Iterative design reviews and feedback sessions will ensure that the final design meets both user requirements and technical specifications.</a:t>
            </a:r>
            <a:endParaRPr lang="en-US" altLang="ko-KR" dirty="0">
              <a:solidFill>
                <a:schemeClr val="bg1"/>
              </a:solidFill>
              <a:cs typeface="Arial" pitchFamily="34" charset="0"/>
            </a:endParaRPr>
          </a:p>
        </p:txBody>
      </p:sp>
      <p:sp>
        <p:nvSpPr>
          <p:cNvPr id="15" name="Freeform: Shape 14">
            <a:extLst>
              <a:ext uri="{FF2B5EF4-FFF2-40B4-BE49-F238E27FC236}">
                <a16:creationId xmlns:a16="http://schemas.microsoft.com/office/drawing/2014/main" id="{6A945C08-8C61-456D-8AC0-B465AC983C36}"/>
              </a:ext>
            </a:extLst>
          </p:cNvPr>
          <p:cNvSpPr/>
          <p:nvPr/>
        </p:nvSpPr>
        <p:spPr>
          <a:xfrm>
            <a:off x="0" y="3567164"/>
            <a:ext cx="7060173" cy="2692226"/>
          </a:xfrm>
          <a:custGeom>
            <a:avLst/>
            <a:gdLst>
              <a:gd name="connsiteX0" fmla="*/ 949937 w 4706782"/>
              <a:gd name="connsiteY0" fmla="*/ 813733 h 1794817"/>
              <a:gd name="connsiteX1" fmla="*/ 936549 w 4706782"/>
              <a:gd name="connsiteY1" fmla="*/ 828285 h 1794817"/>
              <a:gd name="connsiteX2" fmla="*/ 936549 w 4706782"/>
              <a:gd name="connsiteY2" fmla="*/ 914431 h 1794817"/>
              <a:gd name="connsiteX3" fmla="*/ 936549 w 4706782"/>
              <a:gd name="connsiteY3" fmla="*/ 997667 h 1794817"/>
              <a:gd name="connsiteX4" fmla="*/ 951101 w 4706782"/>
              <a:gd name="connsiteY4" fmla="*/ 1012800 h 1794817"/>
              <a:gd name="connsiteX5" fmla="*/ 965653 w 4706782"/>
              <a:gd name="connsiteY5" fmla="*/ 997667 h 1794817"/>
              <a:gd name="connsiteX6" fmla="*/ 965071 w 4706782"/>
              <a:gd name="connsiteY6" fmla="*/ 827702 h 1794817"/>
              <a:gd name="connsiteX7" fmla="*/ 949937 w 4706782"/>
              <a:gd name="connsiteY7" fmla="*/ 813733 h 1794817"/>
              <a:gd name="connsiteX8" fmla="*/ 792778 w 4706782"/>
              <a:gd name="connsiteY8" fmla="*/ 766003 h 1794817"/>
              <a:gd name="connsiteX9" fmla="*/ 780555 w 4706782"/>
              <a:gd name="connsiteY9" fmla="*/ 778809 h 1794817"/>
              <a:gd name="connsiteX10" fmla="*/ 780555 w 4706782"/>
              <a:gd name="connsiteY10" fmla="*/ 813151 h 1794817"/>
              <a:gd name="connsiteX11" fmla="*/ 779973 w 4706782"/>
              <a:gd name="connsiteY11" fmla="*/ 813151 h 1794817"/>
              <a:gd name="connsiteX12" fmla="*/ 779973 w 4706782"/>
              <a:gd name="connsiteY12" fmla="*/ 845747 h 1794817"/>
              <a:gd name="connsiteX13" fmla="*/ 760183 w 4706782"/>
              <a:gd name="connsiteY13" fmla="*/ 864955 h 1794817"/>
              <a:gd name="connsiteX14" fmla="*/ 718274 w 4706782"/>
              <a:gd name="connsiteY14" fmla="*/ 864955 h 1794817"/>
              <a:gd name="connsiteX15" fmla="*/ 705468 w 4706782"/>
              <a:gd name="connsiteY15" fmla="*/ 876596 h 1794817"/>
              <a:gd name="connsiteX16" fmla="*/ 722930 w 4706782"/>
              <a:gd name="connsiteY16" fmla="*/ 903371 h 1794817"/>
              <a:gd name="connsiteX17" fmla="*/ 729332 w 4706782"/>
              <a:gd name="connsiteY17" fmla="*/ 917923 h 1794817"/>
              <a:gd name="connsiteX18" fmla="*/ 729332 w 4706782"/>
              <a:gd name="connsiteY18" fmla="*/ 997085 h 1794817"/>
              <a:gd name="connsiteX19" fmla="*/ 745049 w 4706782"/>
              <a:gd name="connsiteY19" fmla="*/ 1012800 h 1794817"/>
              <a:gd name="connsiteX20" fmla="*/ 791032 w 4706782"/>
              <a:gd name="connsiteY20" fmla="*/ 1012800 h 1794817"/>
              <a:gd name="connsiteX21" fmla="*/ 803255 w 4706782"/>
              <a:gd name="connsiteY21" fmla="*/ 1000577 h 1794817"/>
              <a:gd name="connsiteX22" fmla="*/ 803837 w 4706782"/>
              <a:gd name="connsiteY22" fmla="*/ 778227 h 1794817"/>
              <a:gd name="connsiteX23" fmla="*/ 792778 w 4706782"/>
              <a:gd name="connsiteY23" fmla="*/ 766003 h 1794817"/>
              <a:gd name="connsiteX24" fmla="*/ 763675 w 4706782"/>
              <a:gd name="connsiteY24" fmla="*/ 598950 h 1794817"/>
              <a:gd name="connsiteX25" fmla="*/ 747959 w 4706782"/>
              <a:gd name="connsiteY25" fmla="*/ 615247 h 1794817"/>
              <a:gd name="connsiteX26" fmla="*/ 747959 w 4706782"/>
              <a:gd name="connsiteY26" fmla="*/ 695573 h 1794817"/>
              <a:gd name="connsiteX27" fmla="*/ 747377 w 4706782"/>
              <a:gd name="connsiteY27" fmla="*/ 695573 h 1794817"/>
              <a:gd name="connsiteX28" fmla="*/ 747377 w 4706782"/>
              <a:gd name="connsiteY28" fmla="*/ 774734 h 1794817"/>
              <a:gd name="connsiteX29" fmla="*/ 723512 w 4706782"/>
              <a:gd name="connsiteY29" fmla="*/ 799181 h 1794817"/>
              <a:gd name="connsiteX30" fmla="*/ 705468 w 4706782"/>
              <a:gd name="connsiteY30" fmla="*/ 830031 h 1794817"/>
              <a:gd name="connsiteX31" fmla="*/ 726423 w 4706782"/>
              <a:gd name="connsiteY31" fmla="*/ 842254 h 1794817"/>
              <a:gd name="connsiteX32" fmla="*/ 731079 w 4706782"/>
              <a:gd name="connsiteY32" fmla="*/ 841672 h 1794817"/>
              <a:gd name="connsiteX33" fmla="*/ 757854 w 4706782"/>
              <a:gd name="connsiteY33" fmla="*/ 812569 h 1794817"/>
              <a:gd name="connsiteX34" fmla="*/ 757272 w 4706782"/>
              <a:gd name="connsiteY34" fmla="*/ 757272 h 1794817"/>
              <a:gd name="connsiteX35" fmla="*/ 767749 w 4706782"/>
              <a:gd name="connsiteY35" fmla="*/ 745049 h 1794817"/>
              <a:gd name="connsiteX36" fmla="*/ 775316 w 4706782"/>
              <a:gd name="connsiteY36" fmla="*/ 744467 h 1794817"/>
              <a:gd name="connsiteX37" fmla="*/ 803255 w 4706782"/>
              <a:gd name="connsiteY37" fmla="*/ 714199 h 1794817"/>
              <a:gd name="connsiteX38" fmla="*/ 848657 w 4706782"/>
              <a:gd name="connsiteY38" fmla="*/ 636784 h 1794817"/>
              <a:gd name="connsiteX39" fmla="*/ 856224 w 4706782"/>
              <a:gd name="connsiteY39" fmla="*/ 606516 h 1794817"/>
              <a:gd name="connsiteX40" fmla="*/ 841090 w 4706782"/>
              <a:gd name="connsiteY40" fmla="*/ 598950 h 1794817"/>
              <a:gd name="connsiteX41" fmla="*/ 763675 w 4706782"/>
              <a:gd name="connsiteY41" fmla="*/ 598950 h 1794817"/>
              <a:gd name="connsiteX42" fmla="*/ 1859510 w 4706782"/>
              <a:gd name="connsiteY42" fmla="*/ 462385 h 1794817"/>
              <a:gd name="connsiteX43" fmla="*/ 1859510 w 4706782"/>
              <a:gd name="connsiteY43" fmla="*/ 563358 h 1794817"/>
              <a:gd name="connsiteX44" fmla="*/ 1898670 w 4706782"/>
              <a:gd name="connsiteY44" fmla="*/ 571265 h 1794817"/>
              <a:gd name="connsiteX45" fmla="*/ 1975957 w 4706782"/>
              <a:gd name="connsiteY45" fmla="*/ 687863 h 1794817"/>
              <a:gd name="connsiteX46" fmla="*/ 1975957 w 4706782"/>
              <a:gd name="connsiteY46" fmla="*/ 1019771 h 1794817"/>
              <a:gd name="connsiteX47" fmla="*/ 2020147 w 4706782"/>
              <a:gd name="connsiteY47" fmla="*/ 1019771 h 1794817"/>
              <a:gd name="connsiteX48" fmla="*/ 2020147 w 4706782"/>
              <a:gd name="connsiteY48" fmla="*/ 462385 h 1794817"/>
              <a:gd name="connsiteX49" fmla="*/ 1523563 w 4706782"/>
              <a:gd name="connsiteY49" fmla="*/ 462385 h 1794817"/>
              <a:gd name="connsiteX50" fmla="*/ 1523563 w 4706782"/>
              <a:gd name="connsiteY50" fmla="*/ 563007 h 1794817"/>
              <a:gd name="connsiteX51" fmla="*/ 1564067 w 4706782"/>
              <a:gd name="connsiteY51" fmla="*/ 571184 h 1794817"/>
              <a:gd name="connsiteX52" fmla="*/ 1641354 w 4706782"/>
              <a:gd name="connsiteY52" fmla="*/ 687783 h 1794817"/>
              <a:gd name="connsiteX53" fmla="*/ 1641354 w 4706782"/>
              <a:gd name="connsiteY53" fmla="*/ 1019771 h 1794817"/>
              <a:gd name="connsiteX54" fmla="*/ 1722872 w 4706782"/>
              <a:gd name="connsiteY54" fmla="*/ 1019771 h 1794817"/>
              <a:gd name="connsiteX55" fmla="*/ 1722871 w 4706782"/>
              <a:gd name="connsiteY55" fmla="*/ 687863 h 1794817"/>
              <a:gd name="connsiteX56" fmla="*/ 1722872 w 4706782"/>
              <a:gd name="connsiteY56" fmla="*/ 687860 h 1794817"/>
              <a:gd name="connsiteX57" fmla="*/ 1722872 w 4706782"/>
              <a:gd name="connsiteY57" fmla="*/ 677670 h 1794817"/>
              <a:gd name="connsiteX58" fmla="*/ 1724928 w 4706782"/>
              <a:gd name="connsiteY58" fmla="*/ 677670 h 1794817"/>
              <a:gd name="connsiteX59" fmla="*/ 1732815 w 4706782"/>
              <a:gd name="connsiteY59" fmla="*/ 638606 h 1794817"/>
              <a:gd name="connsiteX60" fmla="*/ 1811784 w 4706782"/>
              <a:gd name="connsiteY60" fmla="*/ 567009 h 1794817"/>
              <a:gd name="connsiteX61" fmla="*/ 1827855 w 4706782"/>
              <a:gd name="connsiteY61" fmla="*/ 564579 h 1794817"/>
              <a:gd name="connsiteX62" fmla="*/ 1827855 w 4706782"/>
              <a:gd name="connsiteY62" fmla="*/ 462385 h 1794817"/>
              <a:gd name="connsiteX63" fmla="*/ 131548 w 4706782"/>
              <a:gd name="connsiteY63" fmla="*/ 0 h 1794817"/>
              <a:gd name="connsiteX64" fmla="*/ 216530 w 4706782"/>
              <a:gd name="connsiteY64" fmla="*/ 0 h 1794817"/>
              <a:gd name="connsiteX65" fmla="*/ 254364 w 4706782"/>
              <a:gd name="connsiteY65" fmla="*/ 802091 h 1794817"/>
              <a:gd name="connsiteX66" fmla="*/ 303840 w 4706782"/>
              <a:gd name="connsiteY66" fmla="*/ 803838 h 1794817"/>
              <a:gd name="connsiteX67" fmla="*/ 342838 w 4706782"/>
              <a:gd name="connsiteY67" fmla="*/ 164726 h 1794817"/>
              <a:gd name="connsiteX68" fmla="*/ 429567 w 4706782"/>
              <a:gd name="connsiteY68" fmla="*/ 164726 h 1794817"/>
              <a:gd name="connsiteX69" fmla="*/ 466820 w 4706782"/>
              <a:gd name="connsiteY69" fmla="*/ 806748 h 1794817"/>
              <a:gd name="connsiteX70" fmla="*/ 537832 w 4706782"/>
              <a:gd name="connsiteY70" fmla="*/ 810240 h 1794817"/>
              <a:gd name="connsiteX71" fmla="*/ 537832 w 4706782"/>
              <a:gd name="connsiteY71" fmla="*/ 704886 h 1794817"/>
              <a:gd name="connsiteX72" fmla="*/ 573338 w 4706782"/>
              <a:gd name="connsiteY72" fmla="*/ 642023 h 1794817"/>
              <a:gd name="connsiteX73" fmla="*/ 582651 w 4706782"/>
              <a:gd name="connsiteY73" fmla="*/ 633291 h 1794817"/>
              <a:gd name="connsiteX74" fmla="*/ 623396 w 4706782"/>
              <a:gd name="connsiteY74" fmla="*/ 629217 h 1794817"/>
              <a:gd name="connsiteX75" fmla="*/ 643769 w 4706782"/>
              <a:gd name="connsiteY75" fmla="*/ 647843 h 1794817"/>
              <a:gd name="connsiteX76" fmla="*/ 669962 w 4706782"/>
              <a:gd name="connsiteY76" fmla="*/ 697319 h 1794817"/>
              <a:gd name="connsiteX77" fmla="*/ 688588 w 4706782"/>
              <a:gd name="connsiteY77" fmla="*/ 714199 h 1794817"/>
              <a:gd name="connsiteX78" fmla="*/ 706050 w 4706782"/>
              <a:gd name="connsiteY78" fmla="*/ 731661 h 1794817"/>
              <a:gd name="connsiteX79" fmla="*/ 706050 w 4706782"/>
              <a:gd name="connsiteY79" fmla="*/ 760182 h 1794817"/>
              <a:gd name="connsiteX80" fmla="*/ 711289 w 4706782"/>
              <a:gd name="connsiteY80" fmla="*/ 769495 h 1794817"/>
              <a:gd name="connsiteX81" fmla="*/ 717691 w 4706782"/>
              <a:gd name="connsiteY81" fmla="*/ 759601 h 1794817"/>
              <a:gd name="connsiteX82" fmla="*/ 719438 w 4706782"/>
              <a:gd name="connsiteY82" fmla="*/ 713617 h 1794817"/>
              <a:gd name="connsiteX83" fmla="*/ 719438 w 4706782"/>
              <a:gd name="connsiteY83" fmla="*/ 591382 h 1794817"/>
              <a:gd name="connsiteX84" fmla="*/ 737482 w 4706782"/>
              <a:gd name="connsiteY84" fmla="*/ 571010 h 1794817"/>
              <a:gd name="connsiteX85" fmla="*/ 870193 w 4706782"/>
              <a:gd name="connsiteY85" fmla="*/ 571010 h 1794817"/>
              <a:gd name="connsiteX86" fmla="*/ 885909 w 4706782"/>
              <a:gd name="connsiteY86" fmla="*/ 587890 h 1794817"/>
              <a:gd name="connsiteX87" fmla="*/ 885327 w 4706782"/>
              <a:gd name="connsiteY87" fmla="*/ 619322 h 1794817"/>
              <a:gd name="connsiteX88" fmla="*/ 899297 w 4706782"/>
              <a:gd name="connsiteY88" fmla="*/ 642023 h 1794817"/>
              <a:gd name="connsiteX89" fmla="*/ 935967 w 4706782"/>
              <a:gd name="connsiteY89" fmla="*/ 700230 h 1794817"/>
              <a:gd name="connsiteX90" fmla="*/ 935967 w 4706782"/>
              <a:gd name="connsiteY90" fmla="*/ 756690 h 1794817"/>
              <a:gd name="connsiteX91" fmla="*/ 965653 w 4706782"/>
              <a:gd name="connsiteY91" fmla="*/ 785793 h 1794817"/>
              <a:gd name="connsiteX92" fmla="*/ 993010 w 4706782"/>
              <a:gd name="connsiteY92" fmla="*/ 812569 h 1794817"/>
              <a:gd name="connsiteX93" fmla="*/ 994756 w 4706782"/>
              <a:gd name="connsiteY93" fmla="*/ 994174 h 1794817"/>
              <a:gd name="connsiteX94" fmla="*/ 1035501 w 4706782"/>
              <a:gd name="connsiteY94" fmla="*/ 918505 h 1794817"/>
              <a:gd name="connsiteX95" fmla="*/ 1178690 w 4706782"/>
              <a:gd name="connsiteY95" fmla="*/ 999413 h 1794817"/>
              <a:gd name="connsiteX96" fmla="*/ 1222345 w 4706782"/>
              <a:gd name="connsiteY96" fmla="*/ 919088 h 1794817"/>
              <a:gd name="connsiteX97" fmla="*/ 1378340 w 4706782"/>
              <a:gd name="connsiteY97" fmla="*/ 1008144 h 1794817"/>
              <a:gd name="connsiteX98" fmla="*/ 1378403 w 4706782"/>
              <a:gd name="connsiteY98" fmla="*/ 1019771 h 1794817"/>
              <a:gd name="connsiteX99" fmla="*/ 1388268 w 4706782"/>
              <a:gd name="connsiteY99" fmla="*/ 1019771 h 1794817"/>
              <a:gd name="connsiteX100" fmla="*/ 1388267 w 4706782"/>
              <a:gd name="connsiteY100" fmla="*/ 687783 h 1794817"/>
              <a:gd name="connsiteX101" fmla="*/ 1388268 w 4706782"/>
              <a:gd name="connsiteY101" fmla="*/ 687778 h 1794817"/>
              <a:gd name="connsiteX102" fmla="*/ 1388268 w 4706782"/>
              <a:gd name="connsiteY102" fmla="*/ 677590 h 1794817"/>
              <a:gd name="connsiteX103" fmla="*/ 1389808 w 4706782"/>
              <a:gd name="connsiteY103" fmla="*/ 677590 h 1794817"/>
              <a:gd name="connsiteX104" fmla="*/ 1393956 w 4706782"/>
              <a:gd name="connsiteY104" fmla="*/ 650153 h 1794817"/>
              <a:gd name="connsiteX105" fmla="*/ 1465554 w 4706782"/>
              <a:gd name="connsiteY105" fmla="*/ 571184 h 1794817"/>
              <a:gd name="connsiteX106" fmla="*/ 1491908 w 4706782"/>
              <a:gd name="connsiteY106" fmla="*/ 565864 h 1794817"/>
              <a:gd name="connsiteX107" fmla="*/ 1491908 w 4706782"/>
              <a:gd name="connsiteY107" fmla="*/ 414574 h 1794817"/>
              <a:gd name="connsiteX108" fmla="*/ 1523563 w 4706782"/>
              <a:gd name="connsiteY108" fmla="*/ 414574 h 1794817"/>
              <a:gd name="connsiteX109" fmla="*/ 1523563 w 4706782"/>
              <a:gd name="connsiteY109" fmla="*/ 414903 h 1794817"/>
              <a:gd name="connsiteX110" fmla="*/ 2020147 w 4706782"/>
              <a:gd name="connsiteY110" fmla="*/ 414903 h 1794817"/>
              <a:gd name="connsiteX111" fmla="*/ 2020147 w 4706782"/>
              <a:gd name="connsiteY111" fmla="*/ 351714 h 1794817"/>
              <a:gd name="connsiteX112" fmla="*/ 2020147 w 4706782"/>
              <a:gd name="connsiteY112" fmla="*/ 325180 h 1794817"/>
              <a:gd name="connsiteX113" fmla="*/ 2020147 w 4706782"/>
              <a:gd name="connsiteY113" fmla="*/ 325177 h 1794817"/>
              <a:gd name="connsiteX114" fmla="*/ 2020147 w 4706782"/>
              <a:gd name="connsiteY114" fmla="*/ 210503 h 1794817"/>
              <a:gd name="connsiteX115" fmla="*/ 2020147 w 4706782"/>
              <a:gd name="connsiteY115" fmla="*/ 210502 h 1794817"/>
              <a:gd name="connsiteX116" fmla="*/ 2097401 w 4706782"/>
              <a:gd name="connsiteY116" fmla="*/ 210502 h 1794817"/>
              <a:gd name="connsiteX117" fmla="*/ 2097401 w 4706782"/>
              <a:gd name="connsiteY117" fmla="*/ 210503 h 1794817"/>
              <a:gd name="connsiteX118" fmla="*/ 2167249 w 4706782"/>
              <a:gd name="connsiteY118" fmla="*/ 210503 h 1794817"/>
              <a:gd name="connsiteX119" fmla="*/ 2167249 w 4706782"/>
              <a:gd name="connsiteY119" fmla="*/ 325180 h 1794817"/>
              <a:gd name="connsiteX120" fmla="*/ 2167249 w 4706782"/>
              <a:gd name="connsiteY120" fmla="*/ 351714 h 1794817"/>
              <a:gd name="connsiteX121" fmla="*/ 2167249 w 4706782"/>
              <a:gd name="connsiteY121" fmla="*/ 1019771 h 1794817"/>
              <a:gd name="connsiteX122" fmla="*/ 2237844 w 4706782"/>
              <a:gd name="connsiteY122" fmla="*/ 1019771 h 1794817"/>
              <a:gd name="connsiteX123" fmla="*/ 2237844 w 4706782"/>
              <a:gd name="connsiteY123" fmla="*/ 938690 h 1794817"/>
              <a:gd name="connsiteX124" fmla="*/ 2237844 w 4706782"/>
              <a:gd name="connsiteY124" fmla="*/ 937590 h 1794817"/>
              <a:gd name="connsiteX125" fmla="*/ 2326233 w 4706782"/>
              <a:gd name="connsiteY125" fmla="*/ 937590 h 1794817"/>
              <a:gd name="connsiteX126" fmla="*/ 2326233 w 4706782"/>
              <a:gd name="connsiteY126" fmla="*/ 467346 h 1794817"/>
              <a:gd name="connsiteX127" fmla="*/ 2326233 w 4706782"/>
              <a:gd name="connsiteY127" fmla="*/ 467344 h 1794817"/>
              <a:gd name="connsiteX128" fmla="*/ 2326233 w 4706782"/>
              <a:gd name="connsiteY128" fmla="*/ 467344 h 1794817"/>
              <a:gd name="connsiteX129" fmla="*/ 2326233 w 4706782"/>
              <a:gd name="connsiteY129" fmla="*/ 351712 h 1794817"/>
              <a:gd name="connsiteX130" fmla="*/ 2326234 w 4706782"/>
              <a:gd name="connsiteY130" fmla="*/ 351712 h 1794817"/>
              <a:gd name="connsiteX131" fmla="*/ 2437027 w 4706782"/>
              <a:gd name="connsiteY131" fmla="*/ 351712 h 1794817"/>
              <a:gd name="connsiteX132" fmla="*/ 2547819 w 4706782"/>
              <a:gd name="connsiteY132" fmla="*/ 351712 h 1794817"/>
              <a:gd name="connsiteX133" fmla="*/ 2547819 w 4706782"/>
              <a:gd name="connsiteY133" fmla="*/ 478093 h 1794817"/>
              <a:gd name="connsiteX134" fmla="*/ 2547819 w 4706782"/>
              <a:gd name="connsiteY134" fmla="*/ 478093 h 1794817"/>
              <a:gd name="connsiteX135" fmla="*/ 2547819 w 4706782"/>
              <a:gd name="connsiteY135" fmla="*/ 827806 h 1794817"/>
              <a:gd name="connsiteX136" fmla="*/ 2711095 w 4706782"/>
              <a:gd name="connsiteY136" fmla="*/ 924585 h 1794817"/>
              <a:gd name="connsiteX137" fmla="*/ 2711095 w 4706782"/>
              <a:gd name="connsiteY137" fmla="*/ 698636 h 1794817"/>
              <a:gd name="connsiteX138" fmla="*/ 3092295 w 4706782"/>
              <a:gd name="connsiteY138" fmla="*/ 924585 h 1794817"/>
              <a:gd name="connsiteX139" fmla="*/ 3092295 w 4706782"/>
              <a:gd name="connsiteY139" fmla="*/ 698636 h 1794817"/>
              <a:gd name="connsiteX140" fmla="*/ 3473494 w 4706782"/>
              <a:gd name="connsiteY140" fmla="*/ 924585 h 1794817"/>
              <a:gd name="connsiteX141" fmla="*/ 3473494 w 4706782"/>
              <a:gd name="connsiteY141" fmla="*/ 698636 h 1794817"/>
              <a:gd name="connsiteX142" fmla="*/ 3857188 w 4706782"/>
              <a:gd name="connsiteY142" fmla="*/ 926064 h 1794817"/>
              <a:gd name="connsiteX143" fmla="*/ 3857188 w 4706782"/>
              <a:gd name="connsiteY143" fmla="*/ 616960 h 1794817"/>
              <a:gd name="connsiteX144" fmla="*/ 3857261 w 4706782"/>
              <a:gd name="connsiteY144" fmla="*/ 620087 h 1794817"/>
              <a:gd name="connsiteX145" fmla="*/ 3857261 w 4706782"/>
              <a:gd name="connsiteY145" fmla="*/ 926107 h 1794817"/>
              <a:gd name="connsiteX146" fmla="*/ 3857993 w 4706782"/>
              <a:gd name="connsiteY146" fmla="*/ 926541 h 1794817"/>
              <a:gd name="connsiteX147" fmla="*/ 3857993 w 4706782"/>
              <a:gd name="connsiteY147" fmla="*/ 610937 h 1794817"/>
              <a:gd name="connsiteX148" fmla="*/ 3858725 w 4706782"/>
              <a:gd name="connsiteY148" fmla="*/ 604349 h 1794817"/>
              <a:gd name="connsiteX149" fmla="*/ 3948761 w 4706782"/>
              <a:gd name="connsiteY149" fmla="*/ 526025 h 1794817"/>
              <a:gd name="connsiteX150" fmla="*/ 4036967 w 4706782"/>
              <a:gd name="connsiteY150" fmla="*/ 610571 h 1794817"/>
              <a:gd name="connsiteX151" fmla="*/ 4036967 w 4706782"/>
              <a:gd name="connsiteY151" fmla="*/ 885805 h 1794817"/>
              <a:gd name="connsiteX152" fmla="*/ 4036967 w 4706782"/>
              <a:gd name="connsiteY152" fmla="*/ 1142005 h 1794817"/>
              <a:gd name="connsiteX153" fmla="*/ 4040627 w 4706782"/>
              <a:gd name="connsiteY153" fmla="*/ 1154815 h 1794817"/>
              <a:gd name="connsiteX154" fmla="*/ 4064051 w 4706782"/>
              <a:gd name="connsiteY154" fmla="*/ 1107601 h 1794817"/>
              <a:gd name="connsiteX155" fmla="*/ 4069907 w 4706782"/>
              <a:gd name="connsiteY155" fmla="*/ 1086373 h 1794817"/>
              <a:gd name="connsiteX156" fmla="*/ 4069907 w 4706782"/>
              <a:gd name="connsiteY156" fmla="*/ 707561 h 1794817"/>
              <a:gd name="connsiteX157" fmla="*/ 4069907 w 4706782"/>
              <a:gd name="connsiteY157" fmla="*/ 614231 h 1794817"/>
              <a:gd name="connsiteX158" fmla="*/ 4144571 w 4706782"/>
              <a:gd name="connsiteY158" fmla="*/ 526025 h 1794817"/>
              <a:gd name="connsiteX159" fmla="*/ 4160309 w 4706782"/>
              <a:gd name="connsiteY159" fmla="*/ 525659 h 1794817"/>
              <a:gd name="connsiteX160" fmla="*/ 4248515 w 4706782"/>
              <a:gd name="connsiteY160" fmla="*/ 610205 h 1794817"/>
              <a:gd name="connsiteX161" fmla="*/ 4248515 w 4706782"/>
              <a:gd name="connsiteY161" fmla="*/ 947293 h 1794817"/>
              <a:gd name="connsiteX162" fmla="*/ 4248515 w 4706782"/>
              <a:gd name="connsiteY162" fmla="*/ 957541 h 1794817"/>
              <a:gd name="connsiteX163" fmla="*/ 4254737 w 4706782"/>
              <a:gd name="connsiteY163" fmla="*/ 961933 h 1794817"/>
              <a:gd name="connsiteX164" fmla="*/ 4378080 w 4706782"/>
              <a:gd name="connsiteY164" fmla="*/ 951319 h 1794817"/>
              <a:gd name="connsiteX165" fmla="*/ 4643064 w 4706782"/>
              <a:gd name="connsiteY165" fmla="*/ 1141273 h 1794817"/>
              <a:gd name="connsiteX166" fmla="*/ 4659534 w 4706782"/>
              <a:gd name="connsiteY166" fmla="*/ 1186657 h 1794817"/>
              <a:gd name="connsiteX167" fmla="*/ 4665756 w 4706782"/>
              <a:gd name="connsiteY167" fmla="*/ 1189219 h 1794817"/>
              <a:gd name="connsiteX168" fmla="*/ 4684056 w 4706782"/>
              <a:gd name="connsiteY168" fmla="*/ 1211545 h 1794817"/>
              <a:gd name="connsiteX169" fmla="*/ 4684375 w 4706782"/>
              <a:gd name="connsiteY169" fmla="*/ 1279490 h 1794817"/>
              <a:gd name="connsiteX170" fmla="*/ 4706782 w 4706782"/>
              <a:gd name="connsiteY170" fmla="*/ 1279490 h 1794817"/>
              <a:gd name="connsiteX171" fmla="*/ 4706782 w 4706782"/>
              <a:gd name="connsiteY171" fmla="*/ 1794815 h 1794817"/>
              <a:gd name="connsiteX172" fmla="*/ 3873498 w 4706782"/>
              <a:gd name="connsiteY172" fmla="*/ 1794815 h 1794817"/>
              <a:gd name="connsiteX173" fmla="*/ 3873498 w 4706782"/>
              <a:gd name="connsiteY173" fmla="*/ 1794817 h 1794817"/>
              <a:gd name="connsiteX174" fmla="*/ 2427775 w 4706782"/>
              <a:gd name="connsiteY174" fmla="*/ 1794817 h 1794817"/>
              <a:gd name="connsiteX175" fmla="*/ 2368821 w 4706782"/>
              <a:gd name="connsiteY175" fmla="*/ 1794817 h 1794817"/>
              <a:gd name="connsiteX176" fmla="*/ 2329895 w 4706782"/>
              <a:gd name="connsiteY176" fmla="*/ 1794817 h 1794817"/>
              <a:gd name="connsiteX177" fmla="*/ 2329895 w 4706782"/>
              <a:gd name="connsiteY177" fmla="*/ 1794815 h 1794817"/>
              <a:gd name="connsiteX178" fmla="*/ 2296797 w 4706782"/>
              <a:gd name="connsiteY178" fmla="*/ 1794815 h 1794817"/>
              <a:gd name="connsiteX179" fmla="*/ 2296797 w 4706782"/>
              <a:gd name="connsiteY179" fmla="*/ 1794817 h 1794817"/>
              <a:gd name="connsiteX180" fmla="*/ 2237911 w 4706782"/>
              <a:gd name="connsiteY180" fmla="*/ 1794817 h 1794817"/>
              <a:gd name="connsiteX181" fmla="*/ 2237844 w 4706782"/>
              <a:gd name="connsiteY181" fmla="*/ 1794817 h 1794817"/>
              <a:gd name="connsiteX182" fmla="*/ 971708 w 4706782"/>
              <a:gd name="connsiteY182" fmla="*/ 1794817 h 1794817"/>
              <a:gd name="connsiteX183" fmla="*/ 971708 w 4706782"/>
              <a:gd name="connsiteY183" fmla="*/ 1794815 h 1794817"/>
              <a:gd name="connsiteX184" fmla="*/ 1164 w 4706782"/>
              <a:gd name="connsiteY184" fmla="*/ 1794815 h 1794817"/>
              <a:gd name="connsiteX185" fmla="*/ 1164 w 4706782"/>
              <a:gd name="connsiteY185" fmla="*/ 1279490 h 1794817"/>
              <a:gd name="connsiteX186" fmla="*/ 1753 w 4706782"/>
              <a:gd name="connsiteY186" fmla="*/ 1279490 h 1794817"/>
              <a:gd name="connsiteX187" fmla="*/ 0 w 4706782"/>
              <a:gd name="connsiteY187" fmla="*/ 803255 h 1794817"/>
              <a:gd name="connsiteX188" fmla="*/ 92549 w 4706782"/>
              <a:gd name="connsiteY188" fmla="*/ 801510 h 179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4706782" h="1794817">
                <a:moveTo>
                  <a:pt x="949937" y="813733"/>
                </a:moveTo>
                <a:cubicBezTo>
                  <a:pt x="938877" y="813733"/>
                  <a:pt x="936549" y="818389"/>
                  <a:pt x="936549" y="828285"/>
                </a:cubicBezTo>
                <a:cubicBezTo>
                  <a:pt x="937132" y="856806"/>
                  <a:pt x="936549" y="885909"/>
                  <a:pt x="936549" y="914431"/>
                </a:cubicBezTo>
                <a:cubicBezTo>
                  <a:pt x="936549" y="942370"/>
                  <a:pt x="937132" y="969727"/>
                  <a:pt x="936549" y="997667"/>
                </a:cubicBezTo>
                <a:cubicBezTo>
                  <a:pt x="936549" y="1008726"/>
                  <a:pt x="940041" y="1012800"/>
                  <a:pt x="951101" y="1012800"/>
                </a:cubicBezTo>
                <a:cubicBezTo>
                  <a:pt x="962160" y="1012800"/>
                  <a:pt x="965653" y="1008144"/>
                  <a:pt x="965653" y="997667"/>
                </a:cubicBezTo>
                <a:cubicBezTo>
                  <a:pt x="964488" y="941206"/>
                  <a:pt x="964488" y="884163"/>
                  <a:pt x="965071" y="827702"/>
                </a:cubicBezTo>
                <a:cubicBezTo>
                  <a:pt x="965071" y="816061"/>
                  <a:pt x="959832" y="813733"/>
                  <a:pt x="949937" y="813733"/>
                </a:cubicBezTo>
                <a:close/>
                <a:moveTo>
                  <a:pt x="792778" y="766003"/>
                </a:moveTo>
                <a:cubicBezTo>
                  <a:pt x="783465" y="766003"/>
                  <a:pt x="780555" y="770078"/>
                  <a:pt x="780555" y="778809"/>
                </a:cubicBezTo>
                <a:cubicBezTo>
                  <a:pt x="780555" y="790450"/>
                  <a:pt x="780555" y="801510"/>
                  <a:pt x="780555" y="813151"/>
                </a:cubicBezTo>
                <a:cubicBezTo>
                  <a:pt x="780555" y="813151"/>
                  <a:pt x="780555" y="813151"/>
                  <a:pt x="779973" y="813151"/>
                </a:cubicBezTo>
                <a:cubicBezTo>
                  <a:pt x="779973" y="824210"/>
                  <a:pt x="779973" y="835270"/>
                  <a:pt x="779973" y="845747"/>
                </a:cubicBezTo>
                <a:cubicBezTo>
                  <a:pt x="779973" y="859134"/>
                  <a:pt x="774152" y="865537"/>
                  <a:pt x="760183" y="864955"/>
                </a:cubicBezTo>
                <a:cubicBezTo>
                  <a:pt x="746213" y="864373"/>
                  <a:pt x="732243" y="864955"/>
                  <a:pt x="718274" y="864955"/>
                </a:cubicBezTo>
                <a:cubicBezTo>
                  <a:pt x="709542" y="864955"/>
                  <a:pt x="705468" y="867283"/>
                  <a:pt x="705468" y="876596"/>
                </a:cubicBezTo>
                <a:cubicBezTo>
                  <a:pt x="706050" y="888820"/>
                  <a:pt x="701976" y="903371"/>
                  <a:pt x="722930" y="903371"/>
                </a:cubicBezTo>
                <a:cubicBezTo>
                  <a:pt x="730496" y="903371"/>
                  <a:pt x="729332" y="912103"/>
                  <a:pt x="729332" y="917923"/>
                </a:cubicBezTo>
                <a:cubicBezTo>
                  <a:pt x="729332" y="944116"/>
                  <a:pt x="729915" y="970310"/>
                  <a:pt x="729332" y="997085"/>
                </a:cubicBezTo>
                <a:cubicBezTo>
                  <a:pt x="729332" y="1008726"/>
                  <a:pt x="733407" y="1013383"/>
                  <a:pt x="745049" y="1012800"/>
                </a:cubicBezTo>
                <a:cubicBezTo>
                  <a:pt x="760183" y="1012219"/>
                  <a:pt x="775898" y="1012219"/>
                  <a:pt x="791032" y="1012800"/>
                </a:cubicBezTo>
                <a:cubicBezTo>
                  <a:pt x="799763" y="1012800"/>
                  <a:pt x="803837" y="1009308"/>
                  <a:pt x="803255" y="1000577"/>
                </a:cubicBezTo>
                <a:cubicBezTo>
                  <a:pt x="803837" y="926072"/>
                  <a:pt x="803837" y="852149"/>
                  <a:pt x="803837" y="778227"/>
                </a:cubicBezTo>
                <a:cubicBezTo>
                  <a:pt x="803837" y="770660"/>
                  <a:pt x="801509" y="766003"/>
                  <a:pt x="792778" y="766003"/>
                </a:cubicBezTo>
                <a:close/>
                <a:moveTo>
                  <a:pt x="763675" y="598950"/>
                </a:moveTo>
                <a:cubicBezTo>
                  <a:pt x="750869" y="598367"/>
                  <a:pt x="747377" y="603606"/>
                  <a:pt x="747959" y="615247"/>
                </a:cubicBezTo>
                <a:cubicBezTo>
                  <a:pt x="748541" y="642023"/>
                  <a:pt x="747959" y="668798"/>
                  <a:pt x="747959" y="695573"/>
                </a:cubicBezTo>
                <a:cubicBezTo>
                  <a:pt x="747959" y="695573"/>
                  <a:pt x="747959" y="695573"/>
                  <a:pt x="747377" y="695573"/>
                </a:cubicBezTo>
                <a:cubicBezTo>
                  <a:pt x="747377" y="721766"/>
                  <a:pt x="747377" y="747959"/>
                  <a:pt x="747377" y="774734"/>
                </a:cubicBezTo>
                <a:cubicBezTo>
                  <a:pt x="747377" y="793942"/>
                  <a:pt x="742721" y="798017"/>
                  <a:pt x="723512" y="799181"/>
                </a:cubicBezTo>
                <a:cubicBezTo>
                  <a:pt x="704304" y="799763"/>
                  <a:pt x="704304" y="801510"/>
                  <a:pt x="705468" y="830031"/>
                </a:cubicBezTo>
                <a:cubicBezTo>
                  <a:pt x="706050" y="846329"/>
                  <a:pt x="716527" y="842836"/>
                  <a:pt x="726423" y="842254"/>
                </a:cubicBezTo>
                <a:cubicBezTo>
                  <a:pt x="728168" y="842254"/>
                  <a:pt x="729332" y="841672"/>
                  <a:pt x="731079" y="841672"/>
                </a:cubicBezTo>
                <a:cubicBezTo>
                  <a:pt x="757854" y="840508"/>
                  <a:pt x="757854" y="840508"/>
                  <a:pt x="757854" y="812569"/>
                </a:cubicBezTo>
                <a:cubicBezTo>
                  <a:pt x="757854" y="793942"/>
                  <a:pt x="759018" y="775899"/>
                  <a:pt x="757272" y="757272"/>
                </a:cubicBezTo>
                <a:cubicBezTo>
                  <a:pt x="756690" y="747959"/>
                  <a:pt x="761347" y="746213"/>
                  <a:pt x="767749" y="745049"/>
                </a:cubicBezTo>
                <a:cubicBezTo>
                  <a:pt x="770077" y="744467"/>
                  <a:pt x="772406" y="744467"/>
                  <a:pt x="775316" y="744467"/>
                </a:cubicBezTo>
                <a:cubicBezTo>
                  <a:pt x="805584" y="744467"/>
                  <a:pt x="803837" y="747377"/>
                  <a:pt x="803255" y="714199"/>
                </a:cubicBezTo>
                <a:cubicBezTo>
                  <a:pt x="802091" y="678693"/>
                  <a:pt x="814315" y="651336"/>
                  <a:pt x="848657" y="636784"/>
                </a:cubicBezTo>
                <a:cubicBezTo>
                  <a:pt x="863791" y="630381"/>
                  <a:pt x="856224" y="616993"/>
                  <a:pt x="856224" y="606516"/>
                </a:cubicBezTo>
                <a:cubicBezTo>
                  <a:pt x="856224" y="597203"/>
                  <a:pt x="847493" y="598950"/>
                  <a:pt x="841090" y="598950"/>
                </a:cubicBezTo>
                <a:cubicBezTo>
                  <a:pt x="815479" y="598950"/>
                  <a:pt x="789286" y="599531"/>
                  <a:pt x="763675" y="598950"/>
                </a:cubicBezTo>
                <a:close/>
                <a:moveTo>
                  <a:pt x="1859510" y="462385"/>
                </a:moveTo>
                <a:lnTo>
                  <a:pt x="1859510" y="563358"/>
                </a:lnTo>
                <a:lnTo>
                  <a:pt x="1898670" y="571265"/>
                </a:lnTo>
                <a:cubicBezTo>
                  <a:pt x="1944088" y="590475"/>
                  <a:pt x="1975957" y="635447"/>
                  <a:pt x="1975957" y="687863"/>
                </a:cubicBezTo>
                <a:lnTo>
                  <a:pt x="1975957" y="1019771"/>
                </a:lnTo>
                <a:lnTo>
                  <a:pt x="2020147" y="1019771"/>
                </a:lnTo>
                <a:lnTo>
                  <a:pt x="2020147" y="462385"/>
                </a:lnTo>
                <a:close/>
                <a:moveTo>
                  <a:pt x="1523563" y="462385"/>
                </a:moveTo>
                <a:lnTo>
                  <a:pt x="1523563" y="563007"/>
                </a:lnTo>
                <a:lnTo>
                  <a:pt x="1564067" y="571184"/>
                </a:lnTo>
                <a:cubicBezTo>
                  <a:pt x="1609485" y="590394"/>
                  <a:pt x="1641354" y="635367"/>
                  <a:pt x="1641354" y="687783"/>
                </a:cubicBezTo>
                <a:lnTo>
                  <a:pt x="1641354" y="1019771"/>
                </a:lnTo>
                <a:lnTo>
                  <a:pt x="1722872" y="1019771"/>
                </a:lnTo>
                <a:lnTo>
                  <a:pt x="1722871" y="687863"/>
                </a:lnTo>
                <a:lnTo>
                  <a:pt x="1722872" y="687860"/>
                </a:lnTo>
                <a:lnTo>
                  <a:pt x="1722872" y="677670"/>
                </a:lnTo>
                <a:lnTo>
                  <a:pt x="1724928" y="677670"/>
                </a:lnTo>
                <a:lnTo>
                  <a:pt x="1732815" y="638606"/>
                </a:lnTo>
                <a:cubicBezTo>
                  <a:pt x="1747223" y="604543"/>
                  <a:pt x="1776122" y="578101"/>
                  <a:pt x="1811784" y="567009"/>
                </a:cubicBezTo>
                <a:lnTo>
                  <a:pt x="1827855" y="564579"/>
                </a:lnTo>
                <a:lnTo>
                  <a:pt x="1827855" y="462385"/>
                </a:lnTo>
                <a:close/>
                <a:moveTo>
                  <a:pt x="131548" y="0"/>
                </a:moveTo>
                <a:lnTo>
                  <a:pt x="216530" y="0"/>
                </a:lnTo>
                <a:lnTo>
                  <a:pt x="254364" y="802091"/>
                </a:lnTo>
                <a:lnTo>
                  <a:pt x="303840" y="803838"/>
                </a:lnTo>
                <a:lnTo>
                  <a:pt x="342838" y="164726"/>
                </a:lnTo>
                <a:lnTo>
                  <a:pt x="429567" y="164726"/>
                </a:lnTo>
                <a:lnTo>
                  <a:pt x="466820" y="806748"/>
                </a:lnTo>
                <a:lnTo>
                  <a:pt x="537832" y="810240"/>
                </a:lnTo>
                <a:cubicBezTo>
                  <a:pt x="537832" y="775316"/>
                  <a:pt x="537832" y="739810"/>
                  <a:pt x="537832" y="704886"/>
                </a:cubicBezTo>
                <a:cubicBezTo>
                  <a:pt x="537832" y="677529"/>
                  <a:pt x="548891" y="655992"/>
                  <a:pt x="573338" y="642023"/>
                </a:cubicBezTo>
                <a:cubicBezTo>
                  <a:pt x="577413" y="639694"/>
                  <a:pt x="580323" y="637366"/>
                  <a:pt x="582651" y="633291"/>
                </a:cubicBezTo>
                <a:cubicBezTo>
                  <a:pt x="587890" y="623396"/>
                  <a:pt x="618158" y="619904"/>
                  <a:pt x="623396" y="629217"/>
                </a:cubicBezTo>
                <a:cubicBezTo>
                  <a:pt x="628635" y="638530"/>
                  <a:pt x="636784" y="642023"/>
                  <a:pt x="643769" y="647843"/>
                </a:cubicBezTo>
                <a:cubicBezTo>
                  <a:pt x="660067" y="660649"/>
                  <a:pt x="669962" y="676947"/>
                  <a:pt x="669962" y="697319"/>
                </a:cubicBezTo>
                <a:cubicBezTo>
                  <a:pt x="669962" y="711871"/>
                  <a:pt x="675782" y="715945"/>
                  <a:pt x="688588" y="714199"/>
                </a:cubicBezTo>
                <a:cubicBezTo>
                  <a:pt x="701393" y="712453"/>
                  <a:pt x="706632" y="719438"/>
                  <a:pt x="706050" y="731661"/>
                </a:cubicBezTo>
                <a:cubicBezTo>
                  <a:pt x="705468" y="740974"/>
                  <a:pt x="706050" y="750287"/>
                  <a:pt x="706050" y="760182"/>
                </a:cubicBezTo>
                <a:cubicBezTo>
                  <a:pt x="706050" y="764257"/>
                  <a:pt x="705468" y="768914"/>
                  <a:pt x="711289" y="769495"/>
                </a:cubicBezTo>
                <a:cubicBezTo>
                  <a:pt x="717691" y="770078"/>
                  <a:pt x="717691" y="764257"/>
                  <a:pt x="717691" y="759601"/>
                </a:cubicBezTo>
                <a:cubicBezTo>
                  <a:pt x="718274" y="744467"/>
                  <a:pt x="719438" y="728751"/>
                  <a:pt x="719438" y="713617"/>
                </a:cubicBezTo>
                <a:cubicBezTo>
                  <a:pt x="720019" y="672872"/>
                  <a:pt x="720019" y="632127"/>
                  <a:pt x="719438" y="591382"/>
                </a:cubicBezTo>
                <a:cubicBezTo>
                  <a:pt x="719438" y="579159"/>
                  <a:pt x="723512" y="571010"/>
                  <a:pt x="737482" y="571010"/>
                </a:cubicBezTo>
                <a:cubicBezTo>
                  <a:pt x="781719" y="571010"/>
                  <a:pt x="825956" y="571010"/>
                  <a:pt x="870193" y="571010"/>
                </a:cubicBezTo>
                <a:cubicBezTo>
                  <a:pt x="881253" y="571010"/>
                  <a:pt x="886491" y="576831"/>
                  <a:pt x="885909" y="587890"/>
                </a:cubicBezTo>
                <a:cubicBezTo>
                  <a:pt x="885909" y="598367"/>
                  <a:pt x="886491" y="608844"/>
                  <a:pt x="885327" y="619322"/>
                </a:cubicBezTo>
                <a:cubicBezTo>
                  <a:pt x="884163" y="630963"/>
                  <a:pt x="888238" y="637366"/>
                  <a:pt x="899297" y="642023"/>
                </a:cubicBezTo>
                <a:cubicBezTo>
                  <a:pt x="923744" y="653082"/>
                  <a:pt x="935385" y="673454"/>
                  <a:pt x="935967" y="700230"/>
                </a:cubicBezTo>
                <a:cubicBezTo>
                  <a:pt x="935967" y="718856"/>
                  <a:pt x="935967" y="738064"/>
                  <a:pt x="935967" y="756690"/>
                </a:cubicBezTo>
                <a:cubicBezTo>
                  <a:pt x="935967" y="789868"/>
                  <a:pt x="932475" y="785793"/>
                  <a:pt x="965653" y="785793"/>
                </a:cubicBezTo>
                <a:cubicBezTo>
                  <a:pt x="991264" y="785793"/>
                  <a:pt x="993010" y="787540"/>
                  <a:pt x="993010" y="812569"/>
                </a:cubicBezTo>
                <a:cubicBezTo>
                  <a:pt x="993592" y="873104"/>
                  <a:pt x="994756" y="933639"/>
                  <a:pt x="994756" y="994174"/>
                </a:cubicBezTo>
                <a:lnTo>
                  <a:pt x="1035501" y="918505"/>
                </a:lnTo>
                <a:lnTo>
                  <a:pt x="1178690" y="999413"/>
                </a:lnTo>
                <a:lnTo>
                  <a:pt x="1222345" y="919088"/>
                </a:lnTo>
                <a:lnTo>
                  <a:pt x="1378340" y="1008144"/>
                </a:lnTo>
                <a:lnTo>
                  <a:pt x="1378403" y="1019771"/>
                </a:lnTo>
                <a:lnTo>
                  <a:pt x="1388268" y="1019771"/>
                </a:lnTo>
                <a:lnTo>
                  <a:pt x="1388267" y="687783"/>
                </a:lnTo>
                <a:lnTo>
                  <a:pt x="1388268" y="687778"/>
                </a:lnTo>
                <a:lnTo>
                  <a:pt x="1388268" y="677590"/>
                </a:lnTo>
                <a:lnTo>
                  <a:pt x="1389808" y="677590"/>
                </a:lnTo>
                <a:lnTo>
                  <a:pt x="1393956" y="650153"/>
                </a:lnTo>
                <a:cubicBezTo>
                  <a:pt x="1405049" y="614491"/>
                  <a:pt x="1431490" y="585592"/>
                  <a:pt x="1465554" y="571184"/>
                </a:cubicBezTo>
                <a:lnTo>
                  <a:pt x="1491908" y="565864"/>
                </a:lnTo>
                <a:lnTo>
                  <a:pt x="1491908" y="414574"/>
                </a:lnTo>
                <a:lnTo>
                  <a:pt x="1523563" y="414574"/>
                </a:lnTo>
                <a:lnTo>
                  <a:pt x="1523563" y="414903"/>
                </a:lnTo>
                <a:lnTo>
                  <a:pt x="2020147" y="414903"/>
                </a:lnTo>
                <a:lnTo>
                  <a:pt x="2020147" y="351714"/>
                </a:lnTo>
                <a:lnTo>
                  <a:pt x="2020147" y="325180"/>
                </a:lnTo>
                <a:lnTo>
                  <a:pt x="2020147" y="325177"/>
                </a:lnTo>
                <a:lnTo>
                  <a:pt x="2020147" y="210503"/>
                </a:lnTo>
                <a:lnTo>
                  <a:pt x="2020147" y="210502"/>
                </a:lnTo>
                <a:lnTo>
                  <a:pt x="2097401" y="210502"/>
                </a:lnTo>
                <a:lnTo>
                  <a:pt x="2097401" y="210503"/>
                </a:lnTo>
                <a:lnTo>
                  <a:pt x="2167249" y="210503"/>
                </a:lnTo>
                <a:lnTo>
                  <a:pt x="2167249" y="325180"/>
                </a:lnTo>
                <a:lnTo>
                  <a:pt x="2167249" y="351714"/>
                </a:lnTo>
                <a:lnTo>
                  <a:pt x="2167249" y="1019771"/>
                </a:lnTo>
                <a:lnTo>
                  <a:pt x="2237844" y="1019771"/>
                </a:lnTo>
                <a:lnTo>
                  <a:pt x="2237844" y="938690"/>
                </a:lnTo>
                <a:lnTo>
                  <a:pt x="2237844" y="937590"/>
                </a:lnTo>
                <a:lnTo>
                  <a:pt x="2326233" y="937590"/>
                </a:lnTo>
                <a:lnTo>
                  <a:pt x="2326233" y="467346"/>
                </a:lnTo>
                <a:lnTo>
                  <a:pt x="2326233" y="467344"/>
                </a:lnTo>
                <a:lnTo>
                  <a:pt x="2326233" y="467344"/>
                </a:lnTo>
                <a:lnTo>
                  <a:pt x="2326233" y="351712"/>
                </a:lnTo>
                <a:lnTo>
                  <a:pt x="2326234" y="351712"/>
                </a:lnTo>
                <a:lnTo>
                  <a:pt x="2437027" y="351712"/>
                </a:lnTo>
                <a:lnTo>
                  <a:pt x="2547819" y="351712"/>
                </a:lnTo>
                <a:lnTo>
                  <a:pt x="2547819" y="478093"/>
                </a:lnTo>
                <a:lnTo>
                  <a:pt x="2547819" y="478093"/>
                </a:lnTo>
                <a:lnTo>
                  <a:pt x="2547819" y="827806"/>
                </a:lnTo>
                <a:lnTo>
                  <a:pt x="2711095" y="924585"/>
                </a:lnTo>
                <a:lnTo>
                  <a:pt x="2711095" y="698636"/>
                </a:lnTo>
                <a:lnTo>
                  <a:pt x="3092295" y="924585"/>
                </a:lnTo>
                <a:lnTo>
                  <a:pt x="3092295" y="698636"/>
                </a:lnTo>
                <a:lnTo>
                  <a:pt x="3473494" y="924585"/>
                </a:lnTo>
                <a:lnTo>
                  <a:pt x="3473494" y="698636"/>
                </a:lnTo>
                <a:lnTo>
                  <a:pt x="3857188" y="926064"/>
                </a:lnTo>
                <a:lnTo>
                  <a:pt x="3857188" y="616960"/>
                </a:lnTo>
                <a:lnTo>
                  <a:pt x="3857261" y="620087"/>
                </a:lnTo>
                <a:lnTo>
                  <a:pt x="3857261" y="926107"/>
                </a:lnTo>
                <a:lnTo>
                  <a:pt x="3857993" y="926541"/>
                </a:lnTo>
                <a:lnTo>
                  <a:pt x="3857993" y="610937"/>
                </a:lnTo>
                <a:cubicBezTo>
                  <a:pt x="3857993" y="608741"/>
                  <a:pt x="3857627" y="606545"/>
                  <a:pt x="3858725" y="604349"/>
                </a:cubicBezTo>
                <a:cubicBezTo>
                  <a:pt x="3864581" y="551645"/>
                  <a:pt x="3913259" y="522365"/>
                  <a:pt x="3948761" y="526025"/>
                </a:cubicBezTo>
                <a:cubicBezTo>
                  <a:pt x="3994877" y="523097"/>
                  <a:pt x="4037333" y="566285"/>
                  <a:pt x="4036967" y="610571"/>
                </a:cubicBezTo>
                <a:cubicBezTo>
                  <a:pt x="4036601" y="702071"/>
                  <a:pt x="4036967" y="793939"/>
                  <a:pt x="4036967" y="885805"/>
                </a:cubicBezTo>
                <a:cubicBezTo>
                  <a:pt x="4036967" y="971083"/>
                  <a:pt x="4036967" y="1056727"/>
                  <a:pt x="4036967" y="1142005"/>
                </a:cubicBezTo>
                <a:cubicBezTo>
                  <a:pt x="4036967" y="1146397"/>
                  <a:pt x="4034405" y="1151887"/>
                  <a:pt x="4040627" y="1154815"/>
                </a:cubicBezTo>
                <a:cubicBezTo>
                  <a:pt x="4046483" y="1137979"/>
                  <a:pt x="4054901" y="1122607"/>
                  <a:pt x="4064051" y="1107601"/>
                </a:cubicBezTo>
                <a:cubicBezTo>
                  <a:pt x="4068443" y="1100647"/>
                  <a:pt x="4069907" y="1094059"/>
                  <a:pt x="4069907" y="1086373"/>
                </a:cubicBezTo>
                <a:cubicBezTo>
                  <a:pt x="4069907" y="960103"/>
                  <a:pt x="4069907" y="833833"/>
                  <a:pt x="4069907" y="707561"/>
                </a:cubicBezTo>
                <a:cubicBezTo>
                  <a:pt x="4069907" y="676451"/>
                  <a:pt x="4070639" y="645341"/>
                  <a:pt x="4069907" y="614231"/>
                </a:cubicBezTo>
                <a:cubicBezTo>
                  <a:pt x="4068809" y="576167"/>
                  <a:pt x="4096259" y="535175"/>
                  <a:pt x="4144571" y="526025"/>
                </a:cubicBezTo>
                <a:cubicBezTo>
                  <a:pt x="4149695" y="524927"/>
                  <a:pt x="4155185" y="524927"/>
                  <a:pt x="4160309" y="525659"/>
                </a:cubicBezTo>
                <a:cubicBezTo>
                  <a:pt x="4208255" y="523463"/>
                  <a:pt x="4248515" y="567017"/>
                  <a:pt x="4248515" y="610205"/>
                </a:cubicBezTo>
                <a:cubicBezTo>
                  <a:pt x="4248149" y="722567"/>
                  <a:pt x="4248515" y="834931"/>
                  <a:pt x="4248515" y="947293"/>
                </a:cubicBezTo>
                <a:cubicBezTo>
                  <a:pt x="4248515" y="950953"/>
                  <a:pt x="4248515" y="954247"/>
                  <a:pt x="4248515" y="957541"/>
                </a:cubicBezTo>
                <a:cubicBezTo>
                  <a:pt x="4248515" y="961567"/>
                  <a:pt x="4251809" y="961933"/>
                  <a:pt x="4254737" y="961933"/>
                </a:cubicBezTo>
                <a:cubicBezTo>
                  <a:pt x="4294998" y="949489"/>
                  <a:pt x="4336721" y="946195"/>
                  <a:pt x="4378080" y="951319"/>
                </a:cubicBezTo>
                <a:cubicBezTo>
                  <a:pt x="4500324" y="966691"/>
                  <a:pt x="4588896" y="1030375"/>
                  <a:pt x="4643064" y="1141273"/>
                </a:cubicBezTo>
                <a:cubicBezTo>
                  <a:pt x="4650018" y="1155913"/>
                  <a:pt x="4656240" y="1170919"/>
                  <a:pt x="4659534" y="1186657"/>
                </a:cubicBezTo>
                <a:cubicBezTo>
                  <a:pt x="4661730" y="1187755"/>
                  <a:pt x="4663560" y="1188853"/>
                  <a:pt x="4665756" y="1189219"/>
                </a:cubicBezTo>
                <a:cubicBezTo>
                  <a:pt x="4678932" y="1192147"/>
                  <a:pt x="4684056" y="1198003"/>
                  <a:pt x="4684056" y="1211545"/>
                </a:cubicBezTo>
                <a:lnTo>
                  <a:pt x="4684375" y="1279490"/>
                </a:lnTo>
                <a:lnTo>
                  <a:pt x="4706782" y="1279490"/>
                </a:lnTo>
                <a:lnTo>
                  <a:pt x="4706782" y="1794815"/>
                </a:lnTo>
                <a:lnTo>
                  <a:pt x="3873498" y="1794815"/>
                </a:lnTo>
                <a:lnTo>
                  <a:pt x="3873498" y="1794817"/>
                </a:lnTo>
                <a:lnTo>
                  <a:pt x="2427775" y="1794817"/>
                </a:lnTo>
                <a:lnTo>
                  <a:pt x="2368821" y="1794817"/>
                </a:lnTo>
                <a:lnTo>
                  <a:pt x="2329895" y="1794817"/>
                </a:lnTo>
                <a:lnTo>
                  <a:pt x="2329895" y="1794815"/>
                </a:lnTo>
                <a:lnTo>
                  <a:pt x="2296797" y="1794815"/>
                </a:lnTo>
                <a:lnTo>
                  <a:pt x="2296797" y="1794817"/>
                </a:lnTo>
                <a:lnTo>
                  <a:pt x="2237911" y="1794817"/>
                </a:lnTo>
                <a:lnTo>
                  <a:pt x="2237844" y="1794817"/>
                </a:lnTo>
                <a:lnTo>
                  <a:pt x="971708" y="1794817"/>
                </a:lnTo>
                <a:lnTo>
                  <a:pt x="971708" y="1794815"/>
                </a:lnTo>
                <a:lnTo>
                  <a:pt x="1164" y="1794815"/>
                </a:lnTo>
                <a:lnTo>
                  <a:pt x="1164" y="1279490"/>
                </a:lnTo>
                <a:lnTo>
                  <a:pt x="1753" y="1279490"/>
                </a:lnTo>
                <a:lnTo>
                  <a:pt x="0" y="803255"/>
                </a:lnTo>
                <a:lnTo>
                  <a:pt x="92549" y="801510"/>
                </a:lnTo>
                <a:close/>
              </a:path>
            </a:pathLst>
          </a:custGeom>
          <a:solidFill>
            <a:schemeClr val="tx1">
              <a:lumMod val="75000"/>
              <a:lumOff val="25000"/>
            </a:schemeClr>
          </a:solidFill>
          <a:ln w="3651" cap="flat">
            <a:noFill/>
            <a:prstDash val="solid"/>
            <a:miter/>
          </a:ln>
        </p:spPr>
        <p:txBody>
          <a:bodyPr wrap="square" rtlCol="0" anchor="ctr">
            <a:noAutofit/>
          </a:bodyPr>
          <a:lstStyle/>
          <a:p>
            <a:endParaRPr lang="en-US" sz="2700"/>
          </a:p>
        </p:txBody>
      </p:sp>
    </p:spTree>
    <p:extLst>
      <p:ext uri="{BB962C8B-B14F-4D97-AF65-F5344CB8AC3E}">
        <p14:creationId xmlns:p14="http://schemas.microsoft.com/office/powerpoint/2010/main" val="65134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CB6F6A5F-922B-3189-30FB-44F029DCA3B7}"/>
              </a:ext>
            </a:extLst>
          </p:cNvPr>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55650" y="1790700"/>
            <a:ext cx="12776697" cy="7315200"/>
          </a:xfrm>
        </p:spPr>
      </p:pic>
      <p:sp>
        <p:nvSpPr>
          <p:cNvPr id="7" name="TextBox 13">
            <a:extLst>
              <a:ext uri="{FF2B5EF4-FFF2-40B4-BE49-F238E27FC236}">
                <a16:creationId xmlns:a16="http://schemas.microsoft.com/office/drawing/2014/main" id="{5D80C570-6361-2957-D910-F7B137E33894}"/>
              </a:ext>
            </a:extLst>
          </p:cNvPr>
          <p:cNvSpPr txBox="1"/>
          <p:nvPr/>
        </p:nvSpPr>
        <p:spPr>
          <a:xfrm>
            <a:off x="3367511" y="445309"/>
            <a:ext cx="11552977" cy="1166783"/>
          </a:xfrm>
          <a:prstGeom prst="rect">
            <a:avLst/>
          </a:prstGeom>
        </p:spPr>
        <p:txBody>
          <a:bodyPr lIns="0" tIns="0" rIns="0" bIns="0" rtlCol="0" anchor="t">
            <a:spAutoFit/>
          </a:bodyPr>
          <a:lstStyle/>
          <a:p>
            <a:pPr algn="ctr">
              <a:lnSpc>
                <a:spcPts val="9587"/>
              </a:lnSpc>
            </a:pPr>
            <a:r>
              <a:rPr lang="en-US" sz="6947" spc="368" dirty="0">
                <a:solidFill>
                  <a:srgbClr val="231F20"/>
                </a:solidFill>
                <a:latin typeface="Oswald Bold"/>
              </a:rPr>
              <a:t>ARCHITECTURAL DIAGRAM </a:t>
            </a:r>
          </a:p>
        </p:txBody>
      </p:sp>
    </p:spTree>
    <p:extLst>
      <p:ext uri="{BB962C8B-B14F-4D97-AF65-F5344CB8AC3E}">
        <p14:creationId xmlns:p14="http://schemas.microsoft.com/office/powerpoint/2010/main" val="2218377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37C26B5A-CB13-DDF6-5F4A-1BBD0FA50496}"/>
              </a:ext>
            </a:extLst>
          </p:cNvPr>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41058" y="2486027"/>
            <a:ext cx="8433884" cy="6021378"/>
          </a:xfrm>
        </p:spPr>
      </p:pic>
      <p:sp>
        <p:nvSpPr>
          <p:cNvPr id="7" name="TextBox 6"/>
          <p:cNvSpPr txBox="1"/>
          <p:nvPr/>
        </p:nvSpPr>
        <p:spPr>
          <a:xfrm>
            <a:off x="11430000" y="2486027"/>
            <a:ext cx="3886200" cy="5632311"/>
          </a:xfrm>
          <a:prstGeom prst="rect">
            <a:avLst/>
          </a:prstGeom>
          <a:noFill/>
        </p:spPr>
        <p:txBody>
          <a:bodyPr wrap="square" rtlCol="0">
            <a:spAutoFit/>
          </a:bodyPr>
          <a:lstStyle/>
          <a:p>
            <a:r>
              <a:rPr lang="en-US" sz="2400" dirty="0"/>
              <a:t>The Gear Quest platform facilitates secure and authenticated transactions, offering buyers advanced search and filtering options, order tracking, and cancellation features, while empowering sellers with product management tools, sales monitoring, and ensuring administrative control with approval/disapproval and user management functionalities.</a:t>
            </a:r>
          </a:p>
        </p:txBody>
      </p:sp>
      <p:sp>
        <p:nvSpPr>
          <p:cNvPr id="10" name="TextBox 13">
            <a:extLst>
              <a:ext uri="{FF2B5EF4-FFF2-40B4-BE49-F238E27FC236}">
                <a16:creationId xmlns:a16="http://schemas.microsoft.com/office/drawing/2014/main" id="{6F2E7459-A4AA-10F4-1FC9-3E65CA3B3E65}"/>
              </a:ext>
            </a:extLst>
          </p:cNvPr>
          <p:cNvSpPr txBox="1"/>
          <p:nvPr/>
        </p:nvSpPr>
        <p:spPr>
          <a:xfrm>
            <a:off x="3124200" y="659622"/>
            <a:ext cx="11552977" cy="1166783"/>
          </a:xfrm>
          <a:prstGeom prst="rect">
            <a:avLst/>
          </a:prstGeom>
        </p:spPr>
        <p:txBody>
          <a:bodyPr lIns="0" tIns="0" rIns="0" bIns="0" rtlCol="0" anchor="t">
            <a:spAutoFit/>
          </a:bodyPr>
          <a:lstStyle/>
          <a:p>
            <a:pPr algn="ctr">
              <a:lnSpc>
                <a:spcPts val="9587"/>
              </a:lnSpc>
            </a:pPr>
            <a:r>
              <a:rPr lang="en-US" sz="6947" spc="368" dirty="0">
                <a:solidFill>
                  <a:srgbClr val="231F20"/>
                </a:solidFill>
                <a:latin typeface="Oswald Bold"/>
              </a:rPr>
              <a:t>USE-CASE DIAGRAM</a:t>
            </a:r>
          </a:p>
        </p:txBody>
      </p:sp>
    </p:spTree>
    <p:extLst>
      <p:ext uri="{BB962C8B-B14F-4D97-AF65-F5344CB8AC3E}">
        <p14:creationId xmlns:p14="http://schemas.microsoft.com/office/powerpoint/2010/main" val="23983136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079CD354-6B19-9C3D-A749-F880246221E4}"/>
              </a:ext>
            </a:extLst>
          </p:cNvPr>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2194" y="2286001"/>
            <a:ext cx="12787313" cy="7085963"/>
          </a:xfrm>
          <a:prstGeom prst="rect">
            <a:avLst/>
          </a:prstGeom>
        </p:spPr>
      </p:pic>
      <p:sp>
        <p:nvSpPr>
          <p:cNvPr id="6" name="TextBox 13">
            <a:extLst>
              <a:ext uri="{FF2B5EF4-FFF2-40B4-BE49-F238E27FC236}">
                <a16:creationId xmlns:a16="http://schemas.microsoft.com/office/drawing/2014/main" id="{2AE72A6D-D145-427A-A59F-95AFBF49197F}"/>
              </a:ext>
            </a:extLst>
          </p:cNvPr>
          <p:cNvSpPr txBox="1"/>
          <p:nvPr/>
        </p:nvSpPr>
        <p:spPr>
          <a:xfrm>
            <a:off x="3328525" y="272653"/>
            <a:ext cx="11552977" cy="1166783"/>
          </a:xfrm>
          <a:prstGeom prst="rect">
            <a:avLst/>
          </a:prstGeom>
        </p:spPr>
        <p:txBody>
          <a:bodyPr lIns="0" tIns="0" rIns="0" bIns="0" rtlCol="0" anchor="t">
            <a:spAutoFit/>
          </a:bodyPr>
          <a:lstStyle/>
          <a:p>
            <a:pPr algn="ctr">
              <a:lnSpc>
                <a:spcPts val="9587"/>
              </a:lnSpc>
            </a:pPr>
            <a:r>
              <a:rPr lang="en-US" sz="6947" spc="368" dirty="0">
                <a:solidFill>
                  <a:srgbClr val="231F20"/>
                </a:solidFill>
                <a:latin typeface="Oswald Bold"/>
              </a:rPr>
              <a:t>FULLY DESS USECASE</a:t>
            </a:r>
          </a:p>
        </p:txBody>
      </p:sp>
    </p:spTree>
    <p:extLst>
      <p:ext uri="{BB962C8B-B14F-4D97-AF65-F5344CB8AC3E}">
        <p14:creationId xmlns:p14="http://schemas.microsoft.com/office/powerpoint/2010/main" val="40526497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F92B3DAC-58AA-ECB7-6260-E4E430D32B0F}"/>
              </a:ext>
            </a:extLst>
          </p:cNvPr>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4700" y="1485900"/>
            <a:ext cx="12058650" cy="8427948"/>
          </a:xfrm>
          <a:prstGeom prst="rect">
            <a:avLst/>
          </a:prstGeom>
        </p:spPr>
      </p:pic>
      <p:sp>
        <p:nvSpPr>
          <p:cNvPr id="7" name="TextBox 13">
            <a:extLst>
              <a:ext uri="{FF2B5EF4-FFF2-40B4-BE49-F238E27FC236}">
                <a16:creationId xmlns:a16="http://schemas.microsoft.com/office/drawing/2014/main" id="{9A980EC0-C7CB-7DF1-0ED3-3AB5EF9959F6}"/>
              </a:ext>
            </a:extLst>
          </p:cNvPr>
          <p:cNvSpPr txBox="1"/>
          <p:nvPr/>
        </p:nvSpPr>
        <p:spPr>
          <a:xfrm>
            <a:off x="3328525" y="272653"/>
            <a:ext cx="11552977" cy="1166783"/>
          </a:xfrm>
          <a:prstGeom prst="rect">
            <a:avLst/>
          </a:prstGeom>
        </p:spPr>
        <p:txBody>
          <a:bodyPr lIns="0" tIns="0" rIns="0" bIns="0" rtlCol="0" anchor="t">
            <a:spAutoFit/>
          </a:bodyPr>
          <a:lstStyle/>
          <a:p>
            <a:pPr algn="ctr">
              <a:lnSpc>
                <a:spcPts val="9587"/>
              </a:lnSpc>
            </a:pPr>
            <a:r>
              <a:rPr lang="en-US" sz="6947" spc="368" dirty="0">
                <a:solidFill>
                  <a:srgbClr val="231F20"/>
                </a:solidFill>
                <a:latin typeface="Oswald Bold"/>
              </a:rPr>
              <a:t>FULLY DRESS USECASE</a:t>
            </a:r>
          </a:p>
        </p:txBody>
      </p:sp>
    </p:spTree>
    <p:extLst>
      <p:ext uri="{BB962C8B-B14F-4D97-AF65-F5344CB8AC3E}">
        <p14:creationId xmlns:p14="http://schemas.microsoft.com/office/powerpoint/2010/main" val="2759321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7EB63D48-15A1-A0C9-936B-C43E428466B2}"/>
              </a:ext>
            </a:extLst>
          </p:cNvPr>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pic>
        <p:nvPicPr>
          <p:cNvPr id="5" name="Picture 4">
            <a:extLst>
              <a:ext uri="{FF2B5EF4-FFF2-40B4-BE49-F238E27FC236}">
                <a16:creationId xmlns:a16="http://schemas.microsoft.com/office/drawing/2014/main" id="{88D6EDD6-6B3F-9094-7A72-FCA694A18B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6753" y="1866900"/>
            <a:ext cx="11353799" cy="7230693"/>
          </a:xfrm>
          <a:prstGeom prst="rect">
            <a:avLst/>
          </a:prstGeom>
        </p:spPr>
      </p:pic>
      <p:sp>
        <p:nvSpPr>
          <p:cNvPr id="7" name="TextBox 13">
            <a:extLst>
              <a:ext uri="{FF2B5EF4-FFF2-40B4-BE49-F238E27FC236}">
                <a16:creationId xmlns:a16="http://schemas.microsoft.com/office/drawing/2014/main" id="{B6E02017-7F25-8719-51A9-C5CDBEC97907}"/>
              </a:ext>
            </a:extLst>
          </p:cNvPr>
          <p:cNvSpPr txBox="1"/>
          <p:nvPr/>
        </p:nvSpPr>
        <p:spPr>
          <a:xfrm>
            <a:off x="3328525" y="272653"/>
            <a:ext cx="11552977" cy="1166783"/>
          </a:xfrm>
          <a:prstGeom prst="rect">
            <a:avLst/>
          </a:prstGeom>
        </p:spPr>
        <p:txBody>
          <a:bodyPr lIns="0" tIns="0" rIns="0" bIns="0" rtlCol="0" anchor="t">
            <a:spAutoFit/>
          </a:bodyPr>
          <a:lstStyle/>
          <a:p>
            <a:pPr algn="ctr">
              <a:lnSpc>
                <a:spcPts val="9587"/>
              </a:lnSpc>
            </a:pPr>
            <a:r>
              <a:rPr lang="en-US" sz="6947" spc="368" dirty="0">
                <a:solidFill>
                  <a:srgbClr val="231F20"/>
                </a:solidFill>
                <a:latin typeface="Oswald Bold"/>
              </a:rPr>
              <a:t>DOMAIN MODEL</a:t>
            </a:r>
          </a:p>
        </p:txBody>
      </p:sp>
    </p:spTree>
    <p:extLst>
      <p:ext uri="{BB962C8B-B14F-4D97-AF65-F5344CB8AC3E}">
        <p14:creationId xmlns:p14="http://schemas.microsoft.com/office/powerpoint/2010/main" val="3463303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75223018-2AE9-9282-02B5-CE8A455A2BD3}"/>
              </a:ext>
            </a:extLst>
          </p:cNvPr>
          <p:cNvSpPr/>
          <p:nvPr/>
        </p:nvSpPr>
        <p:spPr>
          <a:xfrm flipH="1" flipV="1">
            <a:off x="0" y="-291703"/>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pic>
        <p:nvPicPr>
          <p:cNvPr id="7" name="Content Placeholder 6">
            <a:extLst>
              <a:ext uri="{FF2B5EF4-FFF2-40B4-BE49-F238E27FC236}">
                <a16:creationId xmlns:a16="http://schemas.microsoft.com/office/drawing/2014/main" id="{C117D2A0-A119-758C-1487-35F53574AEA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10000" y="1879996"/>
            <a:ext cx="10744200" cy="7126284"/>
          </a:xfrm>
        </p:spPr>
      </p:pic>
      <p:sp>
        <p:nvSpPr>
          <p:cNvPr id="6" name="TextBox 13">
            <a:extLst>
              <a:ext uri="{FF2B5EF4-FFF2-40B4-BE49-F238E27FC236}">
                <a16:creationId xmlns:a16="http://schemas.microsoft.com/office/drawing/2014/main" id="{B30E8868-FBF1-C0A6-F80A-C45D57469949}"/>
              </a:ext>
            </a:extLst>
          </p:cNvPr>
          <p:cNvSpPr txBox="1"/>
          <p:nvPr/>
        </p:nvSpPr>
        <p:spPr>
          <a:xfrm>
            <a:off x="3328525" y="272653"/>
            <a:ext cx="11552977" cy="1166783"/>
          </a:xfrm>
          <a:prstGeom prst="rect">
            <a:avLst/>
          </a:prstGeom>
        </p:spPr>
        <p:txBody>
          <a:bodyPr lIns="0" tIns="0" rIns="0" bIns="0" rtlCol="0" anchor="t">
            <a:spAutoFit/>
          </a:bodyPr>
          <a:lstStyle/>
          <a:p>
            <a:pPr algn="ctr">
              <a:lnSpc>
                <a:spcPts val="9587"/>
              </a:lnSpc>
            </a:pPr>
            <a:r>
              <a:rPr lang="en-US" sz="6947" spc="368" dirty="0">
                <a:solidFill>
                  <a:srgbClr val="231F20"/>
                </a:solidFill>
                <a:latin typeface="Oswald Bold"/>
              </a:rPr>
              <a:t>ER DIAGRAM</a:t>
            </a:r>
          </a:p>
        </p:txBody>
      </p:sp>
    </p:spTree>
    <p:extLst>
      <p:ext uri="{BB962C8B-B14F-4D97-AF65-F5344CB8AC3E}">
        <p14:creationId xmlns:p14="http://schemas.microsoft.com/office/powerpoint/2010/main" val="9418311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7ED01FA9-8708-60BE-2456-1612E7F4384E}"/>
              </a:ext>
            </a:extLst>
          </p:cNvPr>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Content Placeholder 2"/>
          <p:cNvSpPr>
            <a:spLocks noGrp="1"/>
          </p:cNvSpPr>
          <p:nvPr>
            <p:ph idx="1"/>
          </p:nvPr>
        </p:nvSpPr>
        <p:spPr>
          <a:xfrm>
            <a:off x="2590800" y="1536644"/>
            <a:ext cx="2537460" cy="520757"/>
          </a:xfrm>
        </p:spPr>
        <p:txBody>
          <a:bodyPr>
            <a:normAutofit fontScale="92500" lnSpcReduction="10000"/>
          </a:bodyPr>
          <a:lstStyle/>
          <a:p>
            <a:r>
              <a:rPr lang="en-US" b="0" u="sng" dirty="0"/>
              <a:t>CUSTOMER: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0" y="2057401"/>
            <a:ext cx="10972800" cy="8029640"/>
          </a:xfrm>
          <a:prstGeom prst="rect">
            <a:avLst/>
          </a:prstGeom>
        </p:spPr>
      </p:pic>
      <p:sp>
        <p:nvSpPr>
          <p:cNvPr id="8" name="TextBox 13">
            <a:extLst>
              <a:ext uri="{FF2B5EF4-FFF2-40B4-BE49-F238E27FC236}">
                <a16:creationId xmlns:a16="http://schemas.microsoft.com/office/drawing/2014/main" id="{E0C26D03-66D2-465A-EA8E-EA83326D5992}"/>
              </a:ext>
            </a:extLst>
          </p:cNvPr>
          <p:cNvSpPr txBox="1"/>
          <p:nvPr/>
        </p:nvSpPr>
        <p:spPr>
          <a:xfrm>
            <a:off x="3328525" y="272653"/>
            <a:ext cx="11552977" cy="1166783"/>
          </a:xfrm>
          <a:prstGeom prst="rect">
            <a:avLst/>
          </a:prstGeom>
        </p:spPr>
        <p:txBody>
          <a:bodyPr lIns="0" tIns="0" rIns="0" bIns="0" rtlCol="0" anchor="t">
            <a:spAutoFit/>
          </a:bodyPr>
          <a:lstStyle/>
          <a:p>
            <a:pPr algn="ctr">
              <a:lnSpc>
                <a:spcPts val="9587"/>
              </a:lnSpc>
            </a:pPr>
            <a:r>
              <a:rPr lang="en-US" sz="6947" spc="368" dirty="0">
                <a:solidFill>
                  <a:srgbClr val="231F20"/>
                </a:solidFill>
                <a:latin typeface="Oswald Bold"/>
              </a:rPr>
              <a:t>SEQUENCE DIAGRAM</a:t>
            </a:r>
          </a:p>
        </p:txBody>
      </p:sp>
    </p:spTree>
    <p:extLst>
      <p:ext uri="{BB962C8B-B14F-4D97-AF65-F5344CB8AC3E}">
        <p14:creationId xmlns:p14="http://schemas.microsoft.com/office/powerpoint/2010/main" val="1829991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019320" y="1908096"/>
            <a:ext cx="1400485" cy="8154535"/>
            <a:chOff x="0" y="0"/>
            <a:chExt cx="368852" cy="1710138"/>
          </a:xfrm>
        </p:grpSpPr>
        <p:sp>
          <p:nvSpPr>
            <p:cNvPr id="4" name="Freeform 4"/>
            <p:cNvSpPr/>
            <p:nvPr/>
          </p:nvSpPr>
          <p:spPr>
            <a:xfrm>
              <a:off x="0" y="0"/>
              <a:ext cx="368852" cy="1710137"/>
            </a:xfrm>
            <a:custGeom>
              <a:avLst/>
              <a:gdLst/>
              <a:ahLst/>
              <a:cxnLst/>
              <a:rect l="l" t="t" r="r" b="b"/>
              <a:pathLst>
                <a:path w="368852" h="1710137">
                  <a:moveTo>
                    <a:pt x="0" y="0"/>
                  </a:moveTo>
                  <a:lnTo>
                    <a:pt x="368852" y="0"/>
                  </a:lnTo>
                  <a:lnTo>
                    <a:pt x="368852" y="1710137"/>
                  </a:lnTo>
                  <a:lnTo>
                    <a:pt x="0" y="1710137"/>
                  </a:lnTo>
                  <a:close/>
                </a:path>
              </a:pathLst>
            </a:custGeom>
            <a:solidFill>
              <a:srgbClr val="CCCCCC"/>
            </a:solidFill>
          </p:spPr>
        </p:sp>
        <p:sp>
          <p:nvSpPr>
            <p:cNvPr id="5" name="TextBox 5"/>
            <p:cNvSpPr txBox="1"/>
            <p:nvPr/>
          </p:nvSpPr>
          <p:spPr>
            <a:xfrm>
              <a:off x="0" y="-19050"/>
              <a:ext cx="368852" cy="1729188"/>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4980992" y="224369"/>
            <a:ext cx="7416941" cy="1683727"/>
          </a:xfrm>
          <a:prstGeom prst="rect">
            <a:avLst/>
          </a:prstGeom>
        </p:spPr>
        <p:txBody>
          <a:bodyPr lIns="0" tIns="0" rIns="0" bIns="0" rtlCol="0" anchor="t">
            <a:spAutoFit/>
          </a:bodyPr>
          <a:lstStyle/>
          <a:p>
            <a:pPr algn="ctr">
              <a:lnSpc>
                <a:spcPts val="13774"/>
              </a:lnSpc>
            </a:pPr>
            <a:r>
              <a:rPr lang="en-US" sz="9981" spc="978" dirty="0">
                <a:solidFill>
                  <a:srgbClr val="231F20"/>
                </a:solidFill>
                <a:latin typeface="Oswald Bold"/>
              </a:rPr>
              <a:t>AGENDA</a:t>
            </a:r>
          </a:p>
        </p:txBody>
      </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5234981" y="2272301"/>
            <a:ext cx="937219" cy="657225"/>
          </a:xfrm>
          <a:prstGeom prst="rect">
            <a:avLst/>
          </a:prstGeom>
        </p:spPr>
        <p:txBody>
          <a:bodyPr lIns="0" tIns="0" rIns="0" bIns="0" rtlCol="0" anchor="t">
            <a:spAutoFit/>
          </a:bodyPr>
          <a:lstStyle/>
          <a:p>
            <a:pPr algn="ctr">
              <a:lnSpc>
                <a:spcPts val="5126"/>
              </a:lnSpc>
            </a:pPr>
            <a:r>
              <a:rPr lang="en-US" sz="4271" dirty="0">
                <a:solidFill>
                  <a:srgbClr val="363636"/>
                </a:solidFill>
                <a:latin typeface="Oswald Bold Italics"/>
              </a:rPr>
              <a:t>01</a:t>
            </a:r>
          </a:p>
        </p:txBody>
      </p:sp>
      <p:sp>
        <p:nvSpPr>
          <p:cNvPr id="9" name="TextBox 9"/>
          <p:cNvSpPr txBox="1"/>
          <p:nvPr/>
        </p:nvSpPr>
        <p:spPr>
          <a:xfrm>
            <a:off x="5231353" y="3083971"/>
            <a:ext cx="937219" cy="657225"/>
          </a:xfrm>
          <a:prstGeom prst="rect">
            <a:avLst/>
          </a:prstGeom>
        </p:spPr>
        <p:txBody>
          <a:bodyPr lIns="0" tIns="0" rIns="0" bIns="0" rtlCol="0" anchor="t">
            <a:spAutoFit/>
          </a:bodyPr>
          <a:lstStyle/>
          <a:p>
            <a:pPr algn="ctr">
              <a:lnSpc>
                <a:spcPts val="5126"/>
              </a:lnSpc>
            </a:pPr>
            <a:r>
              <a:rPr lang="en-US" sz="4271" dirty="0">
                <a:solidFill>
                  <a:srgbClr val="363636"/>
                </a:solidFill>
                <a:latin typeface="Oswald Bold Italics"/>
              </a:rPr>
              <a:t>02</a:t>
            </a:r>
          </a:p>
        </p:txBody>
      </p:sp>
      <p:sp>
        <p:nvSpPr>
          <p:cNvPr id="10" name="TextBox 10"/>
          <p:cNvSpPr txBox="1"/>
          <p:nvPr/>
        </p:nvSpPr>
        <p:spPr>
          <a:xfrm>
            <a:off x="5231353" y="3867480"/>
            <a:ext cx="937219" cy="657225"/>
          </a:xfrm>
          <a:prstGeom prst="rect">
            <a:avLst/>
          </a:prstGeom>
        </p:spPr>
        <p:txBody>
          <a:bodyPr lIns="0" tIns="0" rIns="0" bIns="0" rtlCol="0" anchor="t">
            <a:spAutoFit/>
          </a:bodyPr>
          <a:lstStyle/>
          <a:p>
            <a:pPr algn="ctr">
              <a:lnSpc>
                <a:spcPts val="5126"/>
              </a:lnSpc>
            </a:pPr>
            <a:r>
              <a:rPr lang="en-US" sz="4271" dirty="0">
                <a:solidFill>
                  <a:srgbClr val="363636"/>
                </a:solidFill>
                <a:latin typeface="Oswald Bold Italics"/>
              </a:rPr>
              <a:t>03</a:t>
            </a:r>
          </a:p>
        </p:txBody>
      </p:sp>
      <p:sp>
        <p:nvSpPr>
          <p:cNvPr id="11" name="TextBox 11"/>
          <p:cNvSpPr txBox="1"/>
          <p:nvPr/>
        </p:nvSpPr>
        <p:spPr>
          <a:xfrm>
            <a:off x="5231353" y="4643077"/>
            <a:ext cx="937219" cy="657225"/>
          </a:xfrm>
          <a:prstGeom prst="rect">
            <a:avLst/>
          </a:prstGeom>
        </p:spPr>
        <p:txBody>
          <a:bodyPr lIns="0" tIns="0" rIns="0" bIns="0" rtlCol="0" anchor="t">
            <a:spAutoFit/>
          </a:bodyPr>
          <a:lstStyle/>
          <a:p>
            <a:pPr algn="ctr">
              <a:lnSpc>
                <a:spcPts val="5126"/>
              </a:lnSpc>
            </a:pPr>
            <a:r>
              <a:rPr lang="en-US" sz="4271" dirty="0">
                <a:solidFill>
                  <a:srgbClr val="363636"/>
                </a:solidFill>
                <a:latin typeface="Oswald Bold Italics"/>
              </a:rPr>
              <a:t>04</a:t>
            </a:r>
          </a:p>
        </p:txBody>
      </p:sp>
      <p:sp>
        <p:nvSpPr>
          <p:cNvPr id="12" name="TextBox 12"/>
          <p:cNvSpPr txBox="1"/>
          <p:nvPr/>
        </p:nvSpPr>
        <p:spPr>
          <a:xfrm>
            <a:off x="5221554" y="5400129"/>
            <a:ext cx="937219" cy="657225"/>
          </a:xfrm>
          <a:prstGeom prst="rect">
            <a:avLst/>
          </a:prstGeom>
        </p:spPr>
        <p:txBody>
          <a:bodyPr lIns="0" tIns="0" rIns="0" bIns="0" rtlCol="0" anchor="t">
            <a:spAutoFit/>
          </a:bodyPr>
          <a:lstStyle/>
          <a:p>
            <a:pPr algn="ctr">
              <a:lnSpc>
                <a:spcPts val="5126"/>
              </a:lnSpc>
            </a:pPr>
            <a:r>
              <a:rPr lang="en-US" sz="4271" dirty="0">
                <a:solidFill>
                  <a:srgbClr val="363636"/>
                </a:solidFill>
                <a:latin typeface="Oswald Bold Italics"/>
              </a:rPr>
              <a:t>05</a:t>
            </a:r>
          </a:p>
        </p:txBody>
      </p:sp>
      <p:sp>
        <p:nvSpPr>
          <p:cNvPr id="13" name="TextBox 13"/>
          <p:cNvSpPr txBox="1"/>
          <p:nvPr/>
        </p:nvSpPr>
        <p:spPr>
          <a:xfrm>
            <a:off x="5250954" y="6207742"/>
            <a:ext cx="937219" cy="657225"/>
          </a:xfrm>
          <a:prstGeom prst="rect">
            <a:avLst/>
          </a:prstGeom>
        </p:spPr>
        <p:txBody>
          <a:bodyPr lIns="0" tIns="0" rIns="0" bIns="0" rtlCol="0" anchor="t">
            <a:spAutoFit/>
          </a:bodyPr>
          <a:lstStyle/>
          <a:p>
            <a:pPr algn="ctr">
              <a:lnSpc>
                <a:spcPts val="5126"/>
              </a:lnSpc>
            </a:pPr>
            <a:r>
              <a:rPr lang="en-US" sz="4271" dirty="0">
                <a:solidFill>
                  <a:srgbClr val="363636"/>
                </a:solidFill>
                <a:latin typeface="Oswald Bold Italics"/>
              </a:rPr>
              <a:t>06</a:t>
            </a:r>
          </a:p>
        </p:txBody>
      </p:sp>
      <p:sp>
        <p:nvSpPr>
          <p:cNvPr id="14" name="TextBox 14"/>
          <p:cNvSpPr txBox="1"/>
          <p:nvPr/>
        </p:nvSpPr>
        <p:spPr>
          <a:xfrm>
            <a:off x="5269681" y="6964794"/>
            <a:ext cx="937219" cy="657225"/>
          </a:xfrm>
          <a:prstGeom prst="rect">
            <a:avLst/>
          </a:prstGeom>
        </p:spPr>
        <p:txBody>
          <a:bodyPr lIns="0" tIns="0" rIns="0" bIns="0" rtlCol="0" anchor="t">
            <a:spAutoFit/>
          </a:bodyPr>
          <a:lstStyle/>
          <a:p>
            <a:pPr algn="ctr">
              <a:lnSpc>
                <a:spcPts val="5126"/>
              </a:lnSpc>
            </a:pPr>
            <a:r>
              <a:rPr lang="en-US" sz="4271" dirty="0">
                <a:solidFill>
                  <a:srgbClr val="363636"/>
                </a:solidFill>
                <a:latin typeface="Oswald Bold Italics"/>
              </a:rPr>
              <a:t>07</a:t>
            </a:r>
          </a:p>
        </p:txBody>
      </p:sp>
      <p:sp>
        <p:nvSpPr>
          <p:cNvPr id="15" name="TextBox 15"/>
          <p:cNvSpPr txBox="1"/>
          <p:nvPr/>
        </p:nvSpPr>
        <p:spPr>
          <a:xfrm>
            <a:off x="6607430" y="2337555"/>
            <a:ext cx="5790503" cy="429092"/>
          </a:xfrm>
          <a:prstGeom prst="rect">
            <a:avLst/>
          </a:prstGeom>
        </p:spPr>
        <p:txBody>
          <a:bodyPr lIns="0" tIns="0" rIns="0" bIns="0" rtlCol="0" anchor="t">
            <a:spAutoFit/>
          </a:bodyPr>
          <a:lstStyle/>
          <a:p>
            <a:pPr algn="l">
              <a:lnSpc>
                <a:spcPts val="3483"/>
              </a:lnSpc>
            </a:pPr>
            <a:r>
              <a:rPr lang="en-US" sz="2524" spc="247" dirty="0">
                <a:solidFill>
                  <a:srgbClr val="231F20"/>
                </a:solidFill>
                <a:latin typeface="DM Sans"/>
              </a:rPr>
              <a:t>INTRODUCTION</a:t>
            </a:r>
          </a:p>
        </p:txBody>
      </p:sp>
      <p:sp>
        <p:nvSpPr>
          <p:cNvPr id="16" name="TextBox 16"/>
          <p:cNvSpPr txBox="1"/>
          <p:nvPr/>
        </p:nvSpPr>
        <p:spPr>
          <a:xfrm>
            <a:off x="6607430" y="3131773"/>
            <a:ext cx="6076629" cy="429092"/>
          </a:xfrm>
          <a:prstGeom prst="rect">
            <a:avLst/>
          </a:prstGeom>
        </p:spPr>
        <p:txBody>
          <a:bodyPr lIns="0" tIns="0" rIns="0" bIns="0" rtlCol="0" anchor="t">
            <a:spAutoFit/>
          </a:bodyPr>
          <a:lstStyle/>
          <a:p>
            <a:pPr algn="l">
              <a:lnSpc>
                <a:spcPts val="3483"/>
              </a:lnSpc>
            </a:pPr>
            <a:r>
              <a:rPr lang="en-US" sz="2524" spc="247" dirty="0">
                <a:solidFill>
                  <a:srgbClr val="231F20"/>
                </a:solidFill>
                <a:latin typeface="DM Sans"/>
              </a:rPr>
              <a:t>PROBLEM STATEMENT</a:t>
            </a:r>
          </a:p>
        </p:txBody>
      </p:sp>
      <p:sp>
        <p:nvSpPr>
          <p:cNvPr id="17" name="TextBox 17"/>
          <p:cNvSpPr txBox="1"/>
          <p:nvPr/>
        </p:nvSpPr>
        <p:spPr>
          <a:xfrm>
            <a:off x="6607430" y="3948537"/>
            <a:ext cx="5790503" cy="429092"/>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231F20"/>
                </a:solidFill>
                <a:latin typeface="DM Sans"/>
              </a:rPr>
              <a:t>SOLUTION</a:t>
            </a:r>
          </a:p>
        </p:txBody>
      </p:sp>
      <p:sp>
        <p:nvSpPr>
          <p:cNvPr id="18" name="TextBox 18"/>
          <p:cNvSpPr txBox="1"/>
          <p:nvPr/>
        </p:nvSpPr>
        <p:spPr>
          <a:xfrm>
            <a:off x="6607430" y="4773029"/>
            <a:ext cx="6076629" cy="429092"/>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231F20"/>
                </a:solidFill>
                <a:latin typeface="DM Sans"/>
              </a:rPr>
              <a:t>FACTORS CONSIDERED</a:t>
            </a:r>
          </a:p>
        </p:txBody>
      </p:sp>
      <p:sp>
        <p:nvSpPr>
          <p:cNvPr id="19" name="TextBox 19"/>
          <p:cNvSpPr txBox="1"/>
          <p:nvPr/>
        </p:nvSpPr>
        <p:spPr>
          <a:xfrm>
            <a:off x="6607430" y="5521397"/>
            <a:ext cx="6076629" cy="429092"/>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231F20"/>
                </a:solidFill>
                <a:latin typeface="DM Sans"/>
              </a:rPr>
              <a:t>PROJECT SCOPE</a:t>
            </a:r>
          </a:p>
        </p:txBody>
      </p:sp>
      <p:sp>
        <p:nvSpPr>
          <p:cNvPr id="20" name="TextBox 20"/>
          <p:cNvSpPr txBox="1"/>
          <p:nvPr/>
        </p:nvSpPr>
        <p:spPr>
          <a:xfrm>
            <a:off x="6607430" y="6326041"/>
            <a:ext cx="5790503" cy="429092"/>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231F20"/>
                </a:solidFill>
                <a:latin typeface="DM Sans"/>
              </a:rPr>
              <a:t>PROJECT MODULES</a:t>
            </a:r>
          </a:p>
        </p:txBody>
      </p:sp>
      <p:sp>
        <p:nvSpPr>
          <p:cNvPr id="21" name="TextBox 21"/>
          <p:cNvSpPr txBox="1"/>
          <p:nvPr/>
        </p:nvSpPr>
        <p:spPr>
          <a:xfrm>
            <a:off x="6607430" y="7121331"/>
            <a:ext cx="6076629" cy="429092"/>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231F20"/>
                </a:solidFill>
                <a:latin typeface="DM Sans"/>
              </a:rPr>
              <a:t>FEATURES</a:t>
            </a:r>
          </a:p>
        </p:txBody>
      </p:sp>
      <p:sp>
        <p:nvSpPr>
          <p:cNvPr id="22" name="TextBox 14">
            <a:extLst>
              <a:ext uri="{FF2B5EF4-FFF2-40B4-BE49-F238E27FC236}">
                <a16:creationId xmlns:a16="http://schemas.microsoft.com/office/drawing/2014/main" id="{CB3A371E-216A-36C7-EE43-BA4BF7D6BE80}"/>
              </a:ext>
            </a:extLst>
          </p:cNvPr>
          <p:cNvSpPr txBox="1"/>
          <p:nvPr/>
        </p:nvSpPr>
        <p:spPr>
          <a:xfrm>
            <a:off x="5269681" y="7705418"/>
            <a:ext cx="937219" cy="657225"/>
          </a:xfrm>
          <a:prstGeom prst="rect">
            <a:avLst/>
          </a:prstGeom>
        </p:spPr>
        <p:txBody>
          <a:bodyPr lIns="0" tIns="0" rIns="0" bIns="0" rtlCol="0" anchor="t">
            <a:spAutoFit/>
          </a:bodyPr>
          <a:lstStyle/>
          <a:p>
            <a:pPr algn="ctr">
              <a:lnSpc>
                <a:spcPts val="5126"/>
              </a:lnSpc>
            </a:pPr>
            <a:r>
              <a:rPr lang="en-US" sz="4271" dirty="0">
                <a:solidFill>
                  <a:srgbClr val="363636"/>
                </a:solidFill>
                <a:latin typeface="Oswald Bold Italics"/>
              </a:rPr>
              <a:t>08</a:t>
            </a:r>
          </a:p>
        </p:txBody>
      </p:sp>
      <p:sp>
        <p:nvSpPr>
          <p:cNvPr id="23" name="TextBox 14">
            <a:extLst>
              <a:ext uri="{FF2B5EF4-FFF2-40B4-BE49-F238E27FC236}">
                <a16:creationId xmlns:a16="http://schemas.microsoft.com/office/drawing/2014/main" id="{A325D275-150E-481C-8F56-666EC19200AF}"/>
              </a:ext>
            </a:extLst>
          </p:cNvPr>
          <p:cNvSpPr txBox="1"/>
          <p:nvPr/>
        </p:nvSpPr>
        <p:spPr>
          <a:xfrm>
            <a:off x="5269681" y="8446042"/>
            <a:ext cx="937219" cy="657225"/>
          </a:xfrm>
          <a:prstGeom prst="rect">
            <a:avLst/>
          </a:prstGeom>
        </p:spPr>
        <p:txBody>
          <a:bodyPr lIns="0" tIns="0" rIns="0" bIns="0" rtlCol="0" anchor="t">
            <a:spAutoFit/>
          </a:bodyPr>
          <a:lstStyle/>
          <a:p>
            <a:pPr algn="ctr">
              <a:lnSpc>
                <a:spcPts val="5126"/>
              </a:lnSpc>
            </a:pPr>
            <a:r>
              <a:rPr lang="en-US" sz="4271" dirty="0">
                <a:solidFill>
                  <a:srgbClr val="363636"/>
                </a:solidFill>
                <a:latin typeface="Oswald Bold Italics"/>
              </a:rPr>
              <a:t>09</a:t>
            </a:r>
          </a:p>
        </p:txBody>
      </p:sp>
      <p:sp>
        <p:nvSpPr>
          <p:cNvPr id="24" name="TextBox 14">
            <a:extLst>
              <a:ext uri="{FF2B5EF4-FFF2-40B4-BE49-F238E27FC236}">
                <a16:creationId xmlns:a16="http://schemas.microsoft.com/office/drawing/2014/main" id="{E351E020-1CA6-BA5D-5E1C-A3877A2B0856}"/>
              </a:ext>
            </a:extLst>
          </p:cNvPr>
          <p:cNvSpPr txBox="1"/>
          <p:nvPr/>
        </p:nvSpPr>
        <p:spPr>
          <a:xfrm>
            <a:off x="5269681" y="9247340"/>
            <a:ext cx="937219" cy="657225"/>
          </a:xfrm>
          <a:prstGeom prst="rect">
            <a:avLst/>
          </a:prstGeom>
        </p:spPr>
        <p:txBody>
          <a:bodyPr lIns="0" tIns="0" rIns="0" bIns="0" rtlCol="0" anchor="t">
            <a:spAutoFit/>
          </a:bodyPr>
          <a:lstStyle/>
          <a:p>
            <a:pPr algn="ctr">
              <a:lnSpc>
                <a:spcPts val="5126"/>
              </a:lnSpc>
            </a:pPr>
            <a:r>
              <a:rPr lang="en-US" sz="4271" dirty="0">
                <a:solidFill>
                  <a:srgbClr val="363636"/>
                </a:solidFill>
                <a:latin typeface="Oswald Bold Italics"/>
              </a:rPr>
              <a:t>10</a:t>
            </a:r>
          </a:p>
        </p:txBody>
      </p:sp>
      <p:sp>
        <p:nvSpPr>
          <p:cNvPr id="25" name="TextBox 21">
            <a:extLst>
              <a:ext uri="{FF2B5EF4-FFF2-40B4-BE49-F238E27FC236}">
                <a16:creationId xmlns:a16="http://schemas.microsoft.com/office/drawing/2014/main" id="{8B57443F-8DE6-AA35-3C10-097F28377260}"/>
              </a:ext>
            </a:extLst>
          </p:cNvPr>
          <p:cNvSpPr txBox="1"/>
          <p:nvPr/>
        </p:nvSpPr>
        <p:spPr>
          <a:xfrm>
            <a:off x="6586835" y="7824756"/>
            <a:ext cx="6076629" cy="429092"/>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231F20"/>
                </a:solidFill>
                <a:latin typeface="DM Sans"/>
              </a:rPr>
              <a:t>REQUIRNMENTS</a:t>
            </a:r>
          </a:p>
        </p:txBody>
      </p:sp>
      <p:sp>
        <p:nvSpPr>
          <p:cNvPr id="26" name="TextBox 21">
            <a:extLst>
              <a:ext uri="{FF2B5EF4-FFF2-40B4-BE49-F238E27FC236}">
                <a16:creationId xmlns:a16="http://schemas.microsoft.com/office/drawing/2014/main" id="{695CF7E4-AF85-E3FF-54C7-EC932E5A3448}"/>
              </a:ext>
            </a:extLst>
          </p:cNvPr>
          <p:cNvSpPr txBox="1"/>
          <p:nvPr/>
        </p:nvSpPr>
        <p:spPr>
          <a:xfrm>
            <a:off x="6586835" y="8585783"/>
            <a:ext cx="6076629" cy="429092"/>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231F20"/>
                </a:solidFill>
                <a:latin typeface="DM Sans"/>
              </a:rPr>
              <a:t>DESIGN PHASE</a:t>
            </a:r>
          </a:p>
        </p:txBody>
      </p:sp>
      <p:sp>
        <p:nvSpPr>
          <p:cNvPr id="27" name="TextBox 21">
            <a:extLst>
              <a:ext uri="{FF2B5EF4-FFF2-40B4-BE49-F238E27FC236}">
                <a16:creationId xmlns:a16="http://schemas.microsoft.com/office/drawing/2014/main" id="{5A7994AA-51BE-5668-728F-27738D121A31}"/>
              </a:ext>
            </a:extLst>
          </p:cNvPr>
          <p:cNvSpPr txBox="1"/>
          <p:nvPr/>
        </p:nvSpPr>
        <p:spPr>
          <a:xfrm>
            <a:off x="6586834" y="9377768"/>
            <a:ext cx="6076629" cy="429092"/>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231F20"/>
                </a:solidFill>
                <a:latin typeface="DM Sans"/>
              </a:rPr>
              <a:t>TESTING PHASE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9288FDA1-D104-615B-7FF8-14597DC1B4AA}"/>
              </a:ext>
            </a:extLst>
          </p:cNvPr>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dirty="0"/>
          </a:p>
        </p:txBody>
      </p:sp>
      <p:sp>
        <p:nvSpPr>
          <p:cNvPr id="3" name="Content Placeholder 2"/>
          <p:cNvSpPr>
            <a:spLocks noGrp="1"/>
          </p:cNvSpPr>
          <p:nvPr>
            <p:ph idx="1"/>
          </p:nvPr>
        </p:nvSpPr>
        <p:spPr>
          <a:xfrm>
            <a:off x="3429000" y="1371601"/>
            <a:ext cx="2537460" cy="520757"/>
          </a:xfrm>
        </p:spPr>
        <p:txBody>
          <a:bodyPr>
            <a:noAutofit/>
          </a:bodyPr>
          <a:lstStyle/>
          <a:p>
            <a:r>
              <a:rPr lang="en-US" sz="2700" u="sng" dirty="0"/>
              <a:t>Seller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1943101"/>
            <a:ext cx="9829800" cy="8073821"/>
          </a:xfrm>
          <a:prstGeom prst="rect">
            <a:avLst/>
          </a:prstGeom>
        </p:spPr>
      </p:pic>
      <p:sp>
        <p:nvSpPr>
          <p:cNvPr id="6" name="TextBox 13">
            <a:extLst>
              <a:ext uri="{FF2B5EF4-FFF2-40B4-BE49-F238E27FC236}">
                <a16:creationId xmlns:a16="http://schemas.microsoft.com/office/drawing/2014/main" id="{9B7BE9CD-8AF8-4D02-1848-06F1E46EE7C7}"/>
              </a:ext>
            </a:extLst>
          </p:cNvPr>
          <p:cNvSpPr txBox="1"/>
          <p:nvPr/>
        </p:nvSpPr>
        <p:spPr>
          <a:xfrm>
            <a:off x="3328525" y="272653"/>
            <a:ext cx="11552977" cy="1166783"/>
          </a:xfrm>
          <a:prstGeom prst="rect">
            <a:avLst/>
          </a:prstGeom>
        </p:spPr>
        <p:txBody>
          <a:bodyPr lIns="0" tIns="0" rIns="0" bIns="0" rtlCol="0" anchor="t">
            <a:spAutoFit/>
          </a:bodyPr>
          <a:lstStyle/>
          <a:p>
            <a:pPr algn="ctr">
              <a:lnSpc>
                <a:spcPts val="9587"/>
              </a:lnSpc>
            </a:pPr>
            <a:r>
              <a:rPr lang="en-US" sz="6947" spc="368" dirty="0">
                <a:solidFill>
                  <a:srgbClr val="231F20"/>
                </a:solidFill>
                <a:latin typeface="Oswald Bold"/>
              </a:rPr>
              <a:t>SEQUENCE DIAGRAM</a:t>
            </a:r>
          </a:p>
        </p:txBody>
      </p:sp>
    </p:spTree>
    <p:extLst>
      <p:ext uri="{BB962C8B-B14F-4D97-AF65-F5344CB8AC3E}">
        <p14:creationId xmlns:p14="http://schemas.microsoft.com/office/powerpoint/2010/main" val="1479151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96000192-CB82-9DDD-A5EF-227371C72ADF}"/>
              </a:ext>
            </a:extLst>
          </p:cNvPr>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Content Placeholder 2"/>
          <p:cNvSpPr>
            <a:spLocks noGrp="1"/>
          </p:cNvSpPr>
          <p:nvPr>
            <p:ph idx="1"/>
          </p:nvPr>
        </p:nvSpPr>
        <p:spPr>
          <a:xfrm>
            <a:off x="3314700" y="1371601"/>
            <a:ext cx="2537460" cy="520757"/>
          </a:xfrm>
        </p:spPr>
        <p:txBody>
          <a:bodyPr>
            <a:noAutofit/>
          </a:bodyPr>
          <a:lstStyle/>
          <a:p>
            <a:r>
              <a:rPr lang="en-US" sz="2700" u="sng" dirty="0"/>
              <a:t>Admin: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3300" y="2207418"/>
            <a:ext cx="11087100" cy="7672476"/>
          </a:xfrm>
          <a:prstGeom prst="rect">
            <a:avLst/>
          </a:prstGeom>
        </p:spPr>
      </p:pic>
      <p:sp>
        <p:nvSpPr>
          <p:cNvPr id="8" name="TextBox 13">
            <a:extLst>
              <a:ext uri="{FF2B5EF4-FFF2-40B4-BE49-F238E27FC236}">
                <a16:creationId xmlns:a16="http://schemas.microsoft.com/office/drawing/2014/main" id="{9849C532-6964-ED43-BD5D-931639C57B0F}"/>
              </a:ext>
            </a:extLst>
          </p:cNvPr>
          <p:cNvSpPr txBox="1"/>
          <p:nvPr/>
        </p:nvSpPr>
        <p:spPr>
          <a:xfrm>
            <a:off x="3328525" y="272653"/>
            <a:ext cx="11552977" cy="1166783"/>
          </a:xfrm>
          <a:prstGeom prst="rect">
            <a:avLst/>
          </a:prstGeom>
        </p:spPr>
        <p:txBody>
          <a:bodyPr lIns="0" tIns="0" rIns="0" bIns="0" rtlCol="0" anchor="t">
            <a:spAutoFit/>
          </a:bodyPr>
          <a:lstStyle/>
          <a:p>
            <a:pPr algn="ctr">
              <a:lnSpc>
                <a:spcPts val="9587"/>
              </a:lnSpc>
            </a:pPr>
            <a:r>
              <a:rPr lang="en-US" sz="6947" spc="368" dirty="0">
                <a:solidFill>
                  <a:srgbClr val="231F20"/>
                </a:solidFill>
                <a:latin typeface="Oswald Bold"/>
              </a:rPr>
              <a:t>SEQUENCE DIAGRAM</a:t>
            </a:r>
          </a:p>
        </p:txBody>
      </p:sp>
    </p:spTree>
    <p:extLst>
      <p:ext uri="{BB962C8B-B14F-4D97-AF65-F5344CB8AC3E}">
        <p14:creationId xmlns:p14="http://schemas.microsoft.com/office/powerpoint/2010/main" val="31547060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B712498D-AEBA-E9A3-8E7B-1156A3F72F2F}"/>
              </a:ext>
            </a:extLst>
          </p:cNvPr>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Content Placeholder 2"/>
          <p:cNvSpPr>
            <a:spLocks noGrp="1"/>
          </p:cNvSpPr>
          <p:nvPr>
            <p:ph idx="1"/>
          </p:nvPr>
        </p:nvSpPr>
        <p:spPr>
          <a:xfrm>
            <a:off x="2819400" y="1682721"/>
            <a:ext cx="2537460" cy="520757"/>
          </a:xfrm>
        </p:spPr>
        <p:txBody>
          <a:bodyPr>
            <a:noAutofit/>
          </a:bodyPr>
          <a:lstStyle/>
          <a:p>
            <a:r>
              <a:rPr lang="en-US" sz="2700" u="sng" dirty="0"/>
              <a:t>Registration: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100" y="2400300"/>
            <a:ext cx="12115800" cy="7429500"/>
          </a:xfrm>
          <a:prstGeom prst="rect">
            <a:avLst/>
          </a:prstGeom>
        </p:spPr>
      </p:pic>
      <p:sp>
        <p:nvSpPr>
          <p:cNvPr id="8" name="TextBox 13">
            <a:extLst>
              <a:ext uri="{FF2B5EF4-FFF2-40B4-BE49-F238E27FC236}">
                <a16:creationId xmlns:a16="http://schemas.microsoft.com/office/drawing/2014/main" id="{47D68577-7143-05E6-7ABD-31536F344077}"/>
              </a:ext>
            </a:extLst>
          </p:cNvPr>
          <p:cNvSpPr txBox="1"/>
          <p:nvPr/>
        </p:nvSpPr>
        <p:spPr>
          <a:xfrm>
            <a:off x="3328525" y="272653"/>
            <a:ext cx="11552977" cy="1166783"/>
          </a:xfrm>
          <a:prstGeom prst="rect">
            <a:avLst/>
          </a:prstGeom>
        </p:spPr>
        <p:txBody>
          <a:bodyPr lIns="0" tIns="0" rIns="0" bIns="0" rtlCol="0" anchor="t">
            <a:spAutoFit/>
          </a:bodyPr>
          <a:lstStyle/>
          <a:p>
            <a:pPr algn="ctr">
              <a:lnSpc>
                <a:spcPts val="9587"/>
              </a:lnSpc>
            </a:pPr>
            <a:r>
              <a:rPr lang="en-US" sz="6947" spc="368" dirty="0">
                <a:solidFill>
                  <a:srgbClr val="231F20"/>
                </a:solidFill>
                <a:latin typeface="Oswald Bold"/>
              </a:rPr>
              <a:t>SEQUENCE DIAGRAM</a:t>
            </a:r>
          </a:p>
        </p:txBody>
      </p:sp>
    </p:spTree>
    <p:extLst>
      <p:ext uri="{BB962C8B-B14F-4D97-AF65-F5344CB8AC3E}">
        <p14:creationId xmlns:p14="http://schemas.microsoft.com/office/powerpoint/2010/main" val="17383911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91295D2D-A287-FD85-4DF1-9E30147E3ABC}"/>
              </a:ext>
            </a:extLst>
          </p:cNvPr>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43300" y="2171701"/>
            <a:ext cx="10972800" cy="5182058"/>
          </a:xfrm>
        </p:spPr>
      </p:pic>
      <p:sp>
        <p:nvSpPr>
          <p:cNvPr id="5" name="TextBox 13">
            <a:extLst>
              <a:ext uri="{FF2B5EF4-FFF2-40B4-BE49-F238E27FC236}">
                <a16:creationId xmlns:a16="http://schemas.microsoft.com/office/drawing/2014/main" id="{0E5293CF-7F9C-4649-4F2A-62FE680004AB}"/>
              </a:ext>
            </a:extLst>
          </p:cNvPr>
          <p:cNvSpPr txBox="1"/>
          <p:nvPr/>
        </p:nvSpPr>
        <p:spPr>
          <a:xfrm>
            <a:off x="3328525" y="272653"/>
            <a:ext cx="11552977" cy="1166783"/>
          </a:xfrm>
          <a:prstGeom prst="rect">
            <a:avLst/>
          </a:prstGeom>
        </p:spPr>
        <p:txBody>
          <a:bodyPr lIns="0" tIns="0" rIns="0" bIns="0" rtlCol="0" anchor="t">
            <a:spAutoFit/>
          </a:bodyPr>
          <a:lstStyle/>
          <a:p>
            <a:pPr algn="ctr">
              <a:lnSpc>
                <a:spcPts val="9587"/>
              </a:lnSpc>
            </a:pPr>
            <a:r>
              <a:rPr lang="en-US" sz="6947" spc="368" dirty="0">
                <a:solidFill>
                  <a:srgbClr val="231F20"/>
                </a:solidFill>
                <a:latin typeface="Oswald Bold"/>
              </a:rPr>
              <a:t>DFD LEVEL 0</a:t>
            </a:r>
          </a:p>
        </p:txBody>
      </p:sp>
    </p:spTree>
    <p:extLst>
      <p:ext uri="{BB962C8B-B14F-4D97-AF65-F5344CB8AC3E}">
        <p14:creationId xmlns:p14="http://schemas.microsoft.com/office/powerpoint/2010/main" val="17522040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29F2B9EE-CC7D-66F0-D02A-D83E1E00D3F5}"/>
              </a:ext>
            </a:extLst>
          </p:cNvPr>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pic>
        <p:nvPicPr>
          <p:cNvPr id="7" name="Content Placeholder 6">
            <a:extLst>
              <a:ext uri="{FF2B5EF4-FFF2-40B4-BE49-F238E27FC236}">
                <a16:creationId xmlns:a16="http://schemas.microsoft.com/office/drawing/2014/main" id="{CAD6ACA0-28DB-7C6C-1B0E-1941E557957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52800" y="1558527"/>
            <a:ext cx="10515600" cy="7471173"/>
          </a:xfrm>
        </p:spPr>
      </p:pic>
      <p:sp>
        <p:nvSpPr>
          <p:cNvPr id="4" name="TextBox 13">
            <a:extLst>
              <a:ext uri="{FF2B5EF4-FFF2-40B4-BE49-F238E27FC236}">
                <a16:creationId xmlns:a16="http://schemas.microsoft.com/office/drawing/2014/main" id="{A0DF23FF-BDB7-7079-DFC2-05B06FE9E88C}"/>
              </a:ext>
            </a:extLst>
          </p:cNvPr>
          <p:cNvSpPr txBox="1"/>
          <p:nvPr/>
        </p:nvSpPr>
        <p:spPr>
          <a:xfrm>
            <a:off x="2514600" y="320277"/>
            <a:ext cx="11552977" cy="1166783"/>
          </a:xfrm>
          <a:prstGeom prst="rect">
            <a:avLst/>
          </a:prstGeom>
        </p:spPr>
        <p:txBody>
          <a:bodyPr lIns="0" tIns="0" rIns="0" bIns="0" rtlCol="0" anchor="t">
            <a:spAutoFit/>
          </a:bodyPr>
          <a:lstStyle/>
          <a:p>
            <a:pPr algn="ctr">
              <a:lnSpc>
                <a:spcPts val="9587"/>
              </a:lnSpc>
            </a:pPr>
            <a:r>
              <a:rPr lang="en-US" sz="6947" spc="368" dirty="0">
                <a:solidFill>
                  <a:srgbClr val="231F20"/>
                </a:solidFill>
                <a:latin typeface="Oswald Bold"/>
              </a:rPr>
              <a:t>DFD LEVEL 1</a:t>
            </a:r>
          </a:p>
        </p:txBody>
      </p:sp>
    </p:spTree>
    <p:extLst>
      <p:ext uri="{BB962C8B-B14F-4D97-AF65-F5344CB8AC3E}">
        <p14:creationId xmlns:p14="http://schemas.microsoft.com/office/powerpoint/2010/main" val="8204570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2">
            <a:extLst>
              <a:ext uri="{FF2B5EF4-FFF2-40B4-BE49-F238E27FC236}">
                <a16:creationId xmlns:a16="http://schemas.microsoft.com/office/drawing/2014/main" id="{8973C7F7-2134-0E51-5137-5354D09337FB}"/>
              </a:ext>
            </a:extLst>
          </p:cNvPr>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sp>
      <p:sp>
        <p:nvSpPr>
          <p:cNvPr id="2" name="Rectangle 1">
            <a:extLst>
              <a:ext uri="{FF2B5EF4-FFF2-40B4-BE49-F238E27FC236}">
                <a16:creationId xmlns:a16="http://schemas.microsoft.com/office/drawing/2014/main" id="{BA44ECF8-0755-BBF1-FFA8-ECD8E957A230}"/>
              </a:ext>
            </a:extLst>
          </p:cNvPr>
          <p:cNvSpPr/>
          <p:nvPr/>
        </p:nvSpPr>
        <p:spPr>
          <a:xfrm>
            <a:off x="0" y="5722550"/>
            <a:ext cx="18288000" cy="4562208"/>
          </a:xfrm>
          <a:prstGeom prst="rect">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9ED73B2A-C251-45A3-B822-F4ED6A07B8EC}"/>
              </a:ext>
            </a:extLst>
          </p:cNvPr>
          <p:cNvSpPr/>
          <p:nvPr/>
        </p:nvSpPr>
        <p:spPr>
          <a:xfrm>
            <a:off x="2557461" y="7450150"/>
            <a:ext cx="13173075" cy="68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 name="TextBox 3">
            <a:extLst>
              <a:ext uri="{FF2B5EF4-FFF2-40B4-BE49-F238E27FC236}">
                <a16:creationId xmlns:a16="http://schemas.microsoft.com/office/drawing/2014/main" id="{5196A549-C0D5-4DFF-9A04-BDF881D9A56D}"/>
              </a:ext>
            </a:extLst>
          </p:cNvPr>
          <p:cNvSpPr txBox="1"/>
          <p:nvPr/>
        </p:nvSpPr>
        <p:spPr>
          <a:xfrm>
            <a:off x="2538411" y="6451220"/>
            <a:ext cx="12419019" cy="1107996"/>
          </a:xfrm>
          <a:prstGeom prst="rect">
            <a:avLst/>
          </a:prstGeom>
          <a:noFill/>
        </p:spPr>
        <p:txBody>
          <a:bodyPr wrap="square" rtlCol="0" anchor="ctr">
            <a:spAutoFit/>
          </a:bodyPr>
          <a:lstStyle/>
          <a:p>
            <a:pPr algn="ctr"/>
            <a:r>
              <a:rPr lang="en-US" altLang="ko-KR" sz="6600" b="1" dirty="0">
                <a:solidFill>
                  <a:schemeClr val="bg1"/>
                </a:solidFill>
                <a:latin typeface="+mj-lt"/>
                <a:cs typeface="Arial" pitchFamily="34" charset="0"/>
              </a:rPr>
              <a:t>TESTING &amp; EVALUATION</a:t>
            </a:r>
          </a:p>
        </p:txBody>
      </p:sp>
      <p:sp>
        <p:nvSpPr>
          <p:cNvPr id="7" name="TextBox 6">
            <a:extLst>
              <a:ext uri="{FF2B5EF4-FFF2-40B4-BE49-F238E27FC236}">
                <a16:creationId xmlns:a16="http://schemas.microsoft.com/office/drawing/2014/main" id="{ECD0F159-FA95-4523-810B-E964C3A12B3E}"/>
              </a:ext>
            </a:extLst>
          </p:cNvPr>
          <p:cNvSpPr txBox="1"/>
          <p:nvPr/>
        </p:nvSpPr>
        <p:spPr>
          <a:xfrm>
            <a:off x="3052654" y="7676112"/>
            <a:ext cx="12182688" cy="1200329"/>
          </a:xfrm>
          <a:prstGeom prst="rect">
            <a:avLst/>
          </a:prstGeom>
          <a:noFill/>
        </p:spPr>
        <p:txBody>
          <a:bodyPr wrap="square" rtlCol="0">
            <a:spAutoFit/>
          </a:bodyPr>
          <a:lstStyle/>
          <a:p>
            <a:pPr algn="ctr"/>
            <a:r>
              <a:rPr lang="en-GB" altLang="ko-KR" dirty="0">
                <a:solidFill>
                  <a:schemeClr val="bg1"/>
                </a:solidFill>
                <a:cs typeface="Arial" pitchFamily="34" charset="0"/>
              </a:rPr>
              <a:t>The testing approach for this project will involve a combination of manual testing methods to ensure comprehensive coverage and accuracy. Initially, manual testing will be conducted to validate the basic functionality of each feature, including Admin, Seller, and Buyer operations, as well as authentication processes. This includes creating detailed test cases for each functionality, executing these tests, and logging defects.</a:t>
            </a:r>
            <a:endParaRPr lang="en-US" altLang="ko-KR" dirty="0">
              <a:solidFill>
                <a:schemeClr val="bg1"/>
              </a:solidFill>
              <a:cs typeface="Arial" pitchFamily="34" charset="0"/>
            </a:endParaRPr>
          </a:p>
        </p:txBody>
      </p:sp>
      <p:sp>
        <p:nvSpPr>
          <p:cNvPr id="15" name="Freeform: Shape 14">
            <a:extLst>
              <a:ext uri="{FF2B5EF4-FFF2-40B4-BE49-F238E27FC236}">
                <a16:creationId xmlns:a16="http://schemas.microsoft.com/office/drawing/2014/main" id="{6A945C08-8C61-456D-8AC0-B465AC983C36}"/>
              </a:ext>
            </a:extLst>
          </p:cNvPr>
          <p:cNvSpPr/>
          <p:nvPr/>
        </p:nvSpPr>
        <p:spPr>
          <a:xfrm>
            <a:off x="0" y="3567164"/>
            <a:ext cx="7060173" cy="2692226"/>
          </a:xfrm>
          <a:custGeom>
            <a:avLst/>
            <a:gdLst>
              <a:gd name="connsiteX0" fmla="*/ 949937 w 4706782"/>
              <a:gd name="connsiteY0" fmla="*/ 813733 h 1794817"/>
              <a:gd name="connsiteX1" fmla="*/ 936549 w 4706782"/>
              <a:gd name="connsiteY1" fmla="*/ 828285 h 1794817"/>
              <a:gd name="connsiteX2" fmla="*/ 936549 w 4706782"/>
              <a:gd name="connsiteY2" fmla="*/ 914431 h 1794817"/>
              <a:gd name="connsiteX3" fmla="*/ 936549 w 4706782"/>
              <a:gd name="connsiteY3" fmla="*/ 997667 h 1794817"/>
              <a:gd name="connsiteX4" fmla="*/ 951101 w 4706782"/>
              <a:gd name="connsiteY4" fmla="*/ 1012800 h 1794817"/>
              <a:gd name="connsiteX5" fmla="*/ 965653 w 4706782"/>
              <a:gd name="connsiteY5" fmla="*/ 997667 h 1794817"/>
              <a:gd name="connsiteX6" fmla="*/ 965071 w 4706782"/>
              <a:gd name="connsiteY6" fmla="*/ 827702 h 1794817"/>
              <a:gd name="connsiteX7" fmla="*/ 949937 w 4706782"/>
              <a:gd name="connsiteY7" fmla="*/ 813733 h 1794817"/>
              <a:gd name="connsiteX8" fmla="*/ 792778 w 4706782"/>
              <a:gd name="connsiteY8" fmla="*/ 766003 h 1794817"/>
              <a:gd name="connsiteX9" fmla="*/ 780555 w 4706782"/>
              <a:gd name="connsiteY9" fmla="*/ 778809 h 1794817"/>
              <a:gd name="connsiteX10" fmla="*/ 780555 w 4706782"/>
              <a:gd name="connsiteY10" fmla="*/ 813151 h 1794817"/>
              <a:gd name="connsiteX11" fmla="*/ 779973 w 4706782"/>
              <a:gd name="connsiteY11" fmla="*/ 813151 h 1794817"/>
              <a:gd name="connsiteX12" fmla="*/ 779973 w 4706782"/>
              <a:gd name="connsiteY12" fmla="*/ 845747 h 1794817"/>
              <a:gd name="connsiteX13" fmla="*/ 760183 w 4706782"/>
              <a:gd name="connsiteY13" fmla="*/ 864955 h 1794817"/>
              <a:gd name="connsiteX14" fmla="*/ 718274 w 4706782"/>
              <a:gd name="connsiteY14" fmla="*/ 864955 h 1794817"/>
              <a:gd name="connsiteX15" fmla="*/ 705468 w 4706782"/>
              <a:gd name="connsiteY15" fmla="*/ 876596 h 1794817"/>
              <a:gd name="connsiteX16" fmla="*/ 722930 w 4706782"/>
              <a:gd name="connsiteY16" fmla="*/ 903371 h 1794817"/>
              <a:gd name="connsiteX17" fmla="*/ 729332 w 4706782"/>
              <a:gd name="connsiteY17" fmla="*/ 917923 h 1794817"/>
              <a:gd name="connsiteX18" fmla="*/ 729332 w 4706782"/>
              <a:gd name="connsiteY18" fmla="*/ 997085 h 1794817"/>
              <a:gd name="connsiteX19" fmla="*/ 745049 w 4706782"/>
              <a:gd name="connsiteY19" fmla="*/ 1012800 h 1794817"/>
              <a:gd name="connsiteX20" fmla="*/ 791032 w 4706782"/>
              <a:gd name="connsiteY20" fmla="*/ 1012800 h 1794817"/>
              <a:gd name="connsiteX21" fmla="*/ 803255 w 4706782"/>
              <a:gd name="connsiteY21" fmla="*/ 1000577 h 1794817"/>
              <a:gd name="connsiteX22" fmla="*/ 803837 w 4706782"/>
              <a:gd name="connsiteY22" fmla="*/ 778227 h 1794817"/>
              <a:gd name="connsiteX23" fmla="*/ 792778 w 4706782"/>
              <a:gd name="connsiteY23" fmla="*/ 766003 h 1794817"/>
              <a:gd name="connsiteX24" fmla="*/ 763675 w 4706782"/>
              <a:gd name="connsiteY24" fmla="*/ 598950 h 1794817"/>
              <a:gd name="connsiteX25" fmla="*/ 747959 w 4706782"/>
              <a:gd name="connsiteY25" fmla="*/ 615247 h 1794817"/>
              <a:gd name="connsiteX26" fmla="*/ 747959 w 4706782"/>
              <a:gd name="connsiteY26" fmla="*/ 695573 h 1794817"/>
              <a:gd name="connsiteX27" fmla="*/ 747377 w 4706782"/>
              <a:gd name="connsiteY27" fmla="*/ 695573 h 1794817"/>
              <a:gd name="connsiteX28" fmla="*/ 747377 w 4706782"/>
              <a:gd name="connsiteY28" fmla="*/ 774734 h 1794817"/>
              <a:gd name="connsiteX29" fmla="*/ 723512 w 4706782"/>
              <a:gd name="connsiteY29" fmla="*/ 799181 h 1794817"/>
              <a:gd name="connsiteX30" fmla="*/ 705468 w 4706782"/>
              <a:gd name="connsiteY30" fmla="*/ 830031 h 1794817"/>
              <a:gd name="connsiteX31" fmla="*/ 726423 w 4706782"/>
              <a:gd name="connsiteY31" fmla="*/ 842254 h 1794817"/>
              <a:gd name="connsiteX32" fmla="*/ 731079 w 4706782"/>
              <a:gd name="connsiteY32" fmla="*/ 841672 h 1794817"/>
              <a:gd name="connsiteX33" fmla="*/ 757854 w 4706782"/>
              <a:gd name="connsiteY33" fmla="*/ 812569 h 1794817"/>
              <a:gd name="connsiteX34" fmla="*/ 757272 w 4706782"/>
              <a:gd name="connsiteY34" fmla="*/ 757272 h 1794817"/>
              <a:gd name="connsiteX35" fmla="*/ 767749 w 4706782"/>
              <a:gd name="connsiteY35" fmla="*/ 745049 h 1794817"/>
              <a:gd name="connsiteX36" fmla="*/ 775316 w 4706782"/>
              <a:gd name="connsiteY36" fmla="*/ 744467 h 1794817"/>
              <a:gd name="connsiteX37" fmla="*/ 803255 w 4706782"/>
              <a:gd name="connsiteY37" fmla="*/ 714199 h 1794817"/>
              <a:gd name="connsiteX38" fmla="*/ 848657 w 4706782"/>
              <a:gd name="connsiteY38" fmla="*/ 636784 h 1794817"/>
              <a:gd name="connsiteX39" fmla="*/ 856224 w 4706782"/>
              <a:gd name="connsiteY39" fmla="*/ 606516 h 1794817"/>
              <a:gd name="connsiteX40" fmla="*/ 841090 w 4706782"/>
              <a:gd name="connsiteY40" fmla="*/ 598950 h 1794817"/>
              <a:gd name="connsiteX41" fmla="*/ 763675 w 4706782"/>
              <a:gd name="connsiteY41" fmla="*/ 598950 h 1794817"/>
              <a:gd name="connsiteX42" fmla="*/ 1859510 w 4706782"/>
              <a:gd name="connsiteY42" fmla="*/ 462385 h 1794817"/>
              <a:gd name="connsiteX43" fmla="*/ 1859510 w 4706782"/>
              <a:gd name="connsiteY43" fmla="*/ 563358 h 1794817"/>
              <a:gd name="connsiteX44" fmla="*/ 1898670 w 4706782"/>
              <a:gd name="connsiteY44" fmla="*/ 571265 h 1794817"/>
              <a:gd name="connsiteX45" fmla="*/ 1975957 w 4706782"/>
              <a:gd name="connsiteY45" fmla="*/ 687863 h 1794817"/>
              <a:gd name="connsiteX46" fmla="*/ 1975957 w 4706782"/>
              <a:gd name="connsiteY46" fmla="*/ 1019771 h 1794817"/>
              <a:gd name="connsiteX47" fmla="*/ 2020147 w 4706782"/>
              <a:gd name="connsiteY47" fmla="*/ 1019771 h 1794817"/>
              <a:gd name="connsiteX48" fmla="*/ 2020147 w 4706782"/>
              <a:gd name="connsiteY48" fmla="*/ 462385 h 1794817"/>
              <a:gd name="connsiteX49" fmla="*/ 1523563 w 4706782"/>
              <a:gd name="connsiteY49" fmla="*/ 462385 h 1794817"/>
              <a:gd name="connsiteX50" fmla="*/ 1523563 w 4706782"/>
              <a:gd name="connsiteY50" fmla="*/ 563007 h 1794817"/>
              <a:gd name="connsiteX51" fmla="*/ 1564067 w 4706782"/>
              <a:gd name="connsiteY51" fmla="*/ 571184 h 1794817"/>
              <a:gd name="connsiteX52" fmla="*/ 1641354 w 4706782"/>
              <a:gd name="connsiteY52" fmla="*/ 687783 h 1794817"/>
              <a:gd name="connsiteX53" fmla="*/ 1641354 w 4706782"/>
              <a:gd name="connsiteY53" fmla="*/ 1019771 h 1794817"/>
              <a:gd name="connsiteX54" fmla="*/ 1722872 w 4706782"/>
              <a:gd name="connsiteY54" fmla="*/ 1019771 h 1794817"/>
              <a:gd name="connsiteX55" fmla="*/ 1722871 w 4706782"/>
              <a:gd name="connsiteY55" fmla="*/ 687863 h 1794817"/>
              <a:gd name="connsiteX56" fmla="*/ 1722872 w 4706782"/>
              <a:gd name="connsiteY56" fmla="*/ 687860 h 1794817"/>
              <a:gd name="connsiteX57" fmla="*/ 1722872 w 4706782"/>
              <a:gd name="connsiteY57" fmla="*/ 677670 h 1794817"/>
              <a:gd name="connsiteX58" fmla="*/ 1724928 w 4706782"/>
              <a:gd name="connsiteY58" fmla="*/ 677670 h 1794817"/>
              <a:gd name="connsiteX59" fmla="*/ 1732815 w 4706782"/>
              <a:gd name="connsiteY59" fmla="*/ 638606 h 1794817"/>
              <a:gd name="connsiteX60" fmla="*/ 1811784 w 4706782"/>
              <a:gd name="connsiteY60" fmla="*/ 567009 h 1794817"/>
              <a:gd name="connsiteX61" fmla="*/ 1827855 w 4706782"/>
              <a:gd name="connsiteY61" fmla="*/ 564579 h 1794817"/>
              <a:gd name="connsiteX62" fmla="*/ 1827855 w 4706782"/>
              <a:gd name="connsiteY62" fmla="*/ 462385 h 1794817"/>
              <a:gd name="connsiteX63" fmla="*/ 131548 w 4706782"/>
              <a:gd name="connsiteY63" fmla="*/ 0 h 1794817"/>
              <a:gd name="connsiteX64" fmla="*/ 216530 w 4706782"/>
              <a:gd name="connsiteY64" fmla="*/ 0 h 1794817"/>
              <a:gd name="connsiteX65" fmla="*/ 254364 w 4706782"/>
              <a:gd name="connsiteY65" fmla="*/ 802091 h 1794817"/>
              <a:gd name="connsiteX66" fmla="*/ 303840 w 4706782"/>
              <a:gd name="connsiteY66" fmla="*/ 803838 h 1794817"/>
              <a:gd name="connsiteX67" fmla="*/ 342838 w 4706782"/>
              <a:gd name="connsiteY67" fmla="*/ 164726 h 1794817"/>
              <a:gd name="connsiteX68" fmla="*/ 429567 w 4706782"/>
              <a:gd name="connsiteY68" fmla="*/ 164726 h 1794817"/>
              <a:gd name="connsiteX69" fmla="*/ 466820 w 4706782"/>
              <a:gd name="connsiteY69" fmla="*/ 806748 h 1794817"/>
              <a:gd name="connsiteX70" fmla="*/ 537832 w 4706782"/>
              <a:gd name="connsiteY70" fmla="*/ 810240 h 1794817"/>
              <a:gd name="connsiteX71" fmla="*/ 537832 w 4706782"/>
              <a:gd name="connsiteY71" fmla="*/ 704886 h 1794817"/>
              <a:gd name="connsiteX72" fmla="*/ 573338 w 4706782"/>
              <a:gd name="connsiteY72" fmla="*/ 642023 h 1794817"/>
              <a:gd name="connsiteX73" fmla="*/ 582651 w 4706782"/>
              <a:gd name="connsiteY73" fmla="*/ 633291 h 1794817"/>
              <a:gd name="connsiteX74" fmla="*/ 623396 w 4706782"/>
              <a:gd name="connsiteY74" fmla="*/ 629217 h 1794817"/>
              <a:gd name="connsiteX75" fmla="*/ 643769 w 4706782"/>
              <a:gd name="connsiteY75" fmla="*/ 647843 h 1794817"/>
              <a:gd name="connsiteX76" fmla="*/ 669962 w 4706782"/>
              <a:gd name="connsiteY76" fmla="*/ 697319 h 1794817"/>
              <a:gd name="connsiteX77" fmla="*/ 688588 w 4706782"/>
              <a:gd name="connsiteY77" fmla="*/ 714199 h 1794817"/>
              <a:gd name="connsiteX78" fmla="*/ 706050 w 4706782"/>
              <a:gd name="connsiteY78" fmla="*/ 731661 h 1794817"/>
              <a:gd name="connsiteX79" fmla="*/ 706050 w 4706782"/>
              <a:gd name="connsiteY79" fmla="*/ 760182 h 1794817"/>
              <a:gd name="connsiteX80" fmla="*/ 711289 w 4706782"/>
              <a:gd name="connsiteY80" fmla="*/ 769495 h 1794817"/>
              <a:gd name="connsiteX81" fmla="*/ 717691 w 4706782"/>
              <a:gd name="connsiteY81" fmla="*/ 759601 h 1794817"/>
              <a:gd name="connsiteX82" fmla="*/ 719438 w 4706782"/>
              <a:gd name="connsiteY82" fmla="*/ 713617 h 1794817"/>
              <a:gd name="connsiteX83" fmla="*/ 719438 w 4706782"/>
              <a:gd name="connsiteY83" fmla="*/ 591382 h 1794817"/>
              <a:gd name="connsiteX84" fmla="*/ 737482 w 4706782"/>
              <a:gd name="connsiteY84" fmla="*/ 571010 h 1794817"/>
              <a:gd name="connsiteX85" fmla="*/ 870193 w 4706782"/>
              <a:gd name="connsiteY85" fmla="*/ 571010 h 1794817"/>
              <a:gd name="connsiteX86" fmla="*/ 885909 w 4706782"/>
              <a:gd name="connsiteY86" fmla="*/ 587890 h 1794817"/>
              <a:gd name="connsiteX87" fmla="*/ 885327 w 4706782"/>
              <a:gd name="connsiteY87" fmla="*/ 619322 h 1794817"/>
              <a:gd name="connsiteX88" fmla="*/ 899297 w 4706782"/>
              <a:gd name="connsiteY88" fmla="*/ 642023 h 1794817"/>
              <a:gd name="connsiteX89" fmla="*/ 935967 w 4706782"/>
              <a:gd name="connsiteY89" fmla="*/ 700230 h 1794817"/>
              <a:gd name="connsiteX90" fmla="*/ 935967 w 4706782"/>
              <a:gd name="connsiteY90" fmla="*/ 756690 h 1794817"/>
              <a:gd name="connsiteX91" fmla="*/ 965653 w 4706782"/>
              <a:gd name="connsiteY91" fmla="*/ 785793 h 1794817"/>
              <a:gd name="connsiteX92" fmla="*/ 993010 w 4706782"/>
              <a:gd name="connsiteY92" fmla="*/ 812569 h 1794817"/>
              <a:gd name="connsiteX93" fmla="*/ 994756 w 4706782"/>
              <a:gd name="connsiteY93" fmla="*/ 994174 h 1794817"/>
              <a:gd name="connsiteX94" fmla="*/ 1035501 w 4706782"/>
              <a:gd name="connsiteY94" fmla="*/ 918505 h 1794817"/>
              <a:gd name="connsiteX95" fmla="*/ 1178690 w 4706782"/>
              <a:gd name="connsiteY95" fmla="*/ 999413 h 1794817"/>
              <a:gd name="connsiteX96" fmla="*/ 1222345 w 4706782"/>
              <a:gd name="connsiteY96" fmla="*/ 919088 h 1794817"/>
              <a:gd name="connsiteX97" fmla="*/ 1378340 w 4706782"/>
              <a:gd name="connsiteY97" fmla="*/ 1008144 h 1794817"/>
              <a:gd name="connsiteX98" fmla="*/ 1378403 w 4706782"/>
              <a:gd name="connsiteY98" fmla="*/ 1019771 h 1794817"/>
              <a:gd name="connsiteX99" fmla="*/ 1388268 w 4706782"/>
              <a:gd name="connsiteY99" fmla="*/ 1019771 h 1794817"/>
              <a:gd name="connsiteX100" fmla="*/ 1388267 w 4706782"/>
              <a:gd name="connsiteY100" fmla="*/ 687783 h 1794817"/>
              <a:gd name="connsiteX101" fmla="*/ 1388268 w 4706782"/>
              <a:gd name="connsiteY101" fmla="*/ 687778 h 1794817"/>
              <a:gd name="connsiteX102" fmla="*/ 1388268 w 4706782"/>
              <a:gd name="connsiteY102" fmla="*/ 677590 h 1794817"/>
              <a:gd name="connsiteX103" fmla="*/ 1389808 w 4706782"/>
              <a:gd name="connsiteY103" fmla="*/ 677590 h 1794817"/>
              <a:gd name="connsiteX104" fmla="*/ 1393956 w 4706782"/>
              <a:gd name="connsiteY104" fmla="*/ 650153 h 1794817"/>
              <a:gd name="connsiteX105" fmla="*/ 1465554 w 4706782"/>
              <a:gd name="connsiteY105" fmla="*/ 571184 h 1794817"/>
              <a:gd name="connsiteX106" fmla="*/ 1491908 w 4706782"/>
              <a:gd name="connsiteY106" fmla="*/ 565864 h 1794817"/>
              <a:gd name="connsiteX107" fmla="*/ 1491908 w 4706782"/>
              <a:gd name="connsiteY107" fmla="*/ 414574 h 1794817"/>
              <a:gd name="connsiteX108" fmla="*/ 1523563 w 4706782"/>
              <a:gd name="connsiteY108" fmla="*/ 414574 h 1794817"/>
              <a:gd name="connsiteX109" fmla="*/ 1523563 w 4706782"/>
              <a:gd name="connsiteY109" fmla="*/ 414903 h 1794817"/>
              <a:gd name="connsiteX110" fmla="*/ 2020147 w 4706782"/>
              <a:gd name="connsiteY110" fmla="*/ 414903 h 1794817"/>
              <a:gd name="connsiteX111" fmla="*/ 2020147 w 4706782"/>
              <a:gd name="connsiteY111" fmla="*/ 351714 h 1794817"/>
              <a:gd name="connsiteX112" fmla="*/ 2020147 w 4706782"/>
              <a:gd name="connsiteY112" fmla="*/ 325180 h 1794817"/>
              <a:gd name="connsiteX113" fmla="*/ 2020147 w 4706782"/>
              <a:gd name="connsiteY113" fmla="*/ 325177 h 1794817"/>
              <a:gd name="connsiteX114" fmla="*/ 2020147 w 4706782"/>
              <a:gd name="connsiteY114" fmla="*/ 210503 h 1794817"/>
              <a:gd name="connsiteX115" fmla="*/ 2020147 w 4706782"/>
              <a:gd name="connsiteY115" fmla="*/ 210502 h 1794817"/>
              <a:gd name="connsiteX116" fmla="*/ 2097401 w 4706782"/>
              <a:gd name="connsiteY116" fmla="*/ 210502 h 1794817"/>
              <a:gd name="connsiteX117" fmla="*/ 2097401 w 4706782"/>
              <a:gd name="connsiteY117" fmla="*/ 210503 h 1794817"/>
              <a:gd name="connsiteX118" fmla="*/ 2167249 w 4706782"/>
              <a:gd name="connsiteY118" fmla="*/ 210503 h 1794817"/>
              <a:gd name="connsiteX119" fmla="*/ 2167249 w 4706782"/>
              <a:gd name="connsiteY119" fmla="*/ 325180 h 1794817"/>
              <a:gd name="connsiteX120" fmla="*/ 2167249 w 4706782"/>
              <a:gd name="connsiteY120" fmla="*/ 351714 h 1794817"/>
              <a:gd name="connsiteX121" fmla="*/ 2167249 w 4706782"/>
              <a:gd name="connsiteY121" fmla="*/ 1019771 h 1794817"/>
              <a:gd name="connsiteX122" fmla="*/ 2237844 w 4706782"/>
              <a:gd name="connsiteY122" fmla="*/ 1019771 h 1794817"/>
              <a:gd name="connsiteX123" fmla="*/ 2237844 w 4706782"/>
              <a:gd name="connsiteY123" fmla="*/ 938690 h 1794817"/>
              <a:gd name="connsiteX124" fmla="*/ 2237844 w 4706782"/>
              <a:gd name="connsiteY124" fmla="*/ 937590 h 1794817"/>
              <a:gd name="connsiteX125" fmla="*/ 2326233 w 4706782"/>
              <a:gd name="connsiteY125" fmla="*/ 937590 h 1794817"/>
              <a:gd name="connsiteX126" fmla="*/ 2326233 w 4706782"/>
              <a:gd name="connsiteY126" fmla="*/ 467346 h 1794817"/>
              <a:gd name="connsiteX127" fmla="*/ 2326233 w 4706782"/>
              <a:gd name="connsiteY127" fmla="*/ 467344 h 1794817"/>
              <a:gd name="connsiteX128" fmla="*/ 2326233 w 4706782"/>
              <a:gd name="connsiteY128" fmla="*/ 467344 h 1794817"/>
              <a:gd name="connsiteX129" fmla="*/ 2326233 w 4706782"/>
              <a:gd name="connsiteY129" fmla="*/ 351712 h 1794817"/>
              <a:gd name="connsiteX130" fmla="*/ 2326234 w 4706782"/>
              <a:gd name="connsiteY130" fmla="*/ 351712 h 1794817"/>
              <a:gd name="connsiteX131" fmla="*/ 2437027 w 4706782"/>
              <a:gd name="connsiteY131" fmla="*/ 351712 h 1794817"/>
              <a:gd name="connsiteX132" fmla="*/ 2547819 w 4706782"/>
              <a:gd name="connsiteY132" fmla="*/ 351712 h 1794817"/>
              <a:gd name="connsiteX133" fmla="*/ 2547819 w 4706782"/>
              <a:gd name="connsiteY133" fmla="*/ 478093 h 1794817"/>
              <a:gd name="connsiteX134" fmla="*/ 2547819 w 4706782"/>
              <a:gd name="connsiteY134" fmla="*/ 478093 h 1794817"/>
              <a:gd name="connsiteX135" fmla="*/ 2547819 w 4706782"/>
              <a:gd name="connsiteY135" fmla="*/ 827806 h 1794817"/>
              <a:gd name="connsiteX136" fmla="*/ 2711095 w 4706782"/>
              <a:gd name="connsiteY136" fmla="*/ 924585 h 1794817"/>
              <a:gd name="connsiteX137" fmla="*/ 2711095 w 4706782"/>
              <a:gd name="connsiteY137" fmla="*/ 698636 h 1794817"/>
              <a:gd name="connsiteX138" fmla="*/ 3092295 w 4706782"/>
              <a:gd name="connsiteY138" fmla="*/ 924585 h 1794817"/>
              <a:gd name="connsiteX139" fmla="*/ 3092295 w 4706782"/>
              <a:gd name="connsiteY139" fmla="*/ 698636 h 1794817"/>
              <a:gd name="connsiteX140" fmla="*/ 3473494 w 4706782"/>
              <a:gd name="connsiteY140" fmla="*/ 924585 h 1794817"/>
              <a:gd name="connsiteX141" fmla="*/ 3473494 w 4706782"/>
              <a:gd name="connsiteY141" fmla="*/ 698636 h 1794817"/>
              <a:gd name="connsiteX142" fmla="*/ 3857188 w 4706782"/>
              <a:gd name="connsiteY142" fmla="*/ 926064 h 1794817"/>
              <a:gd name="connsiteX143" fmla="*/ 3857188 w 4706782"/>
              <a:gd name="connsiteY143" fmla="*/ 616960 h 1794817"/>
              <a:gd name="connsiteX144" fmla="*/ 3857261 w 4706782"/>
              <a:gd name="connsiteY144" fmla="*/ 620087 h 1794817"/>
              <a:gd name="connsiteX145" fmla="*/ 3857261 w 4706782"/>
              <a:gd name="connsiteY145" fmla="*/ 926107 h 1794817"/>
              <a:gd name="connsiteX146" fmla="*/ 3857993 w 4706782"/>
              <a:gd name="connsiteY146" fmla="*/ 926541 h 1794817"/>
              <a:gd name="connsiteX147" fmla="*/ 3857993 w 4706782"/>
              <a:gd name="connsiteY147" fmla="*/ 610937 h 1794817"/>
              <a:gd name="connsiteX148" fmla="*/ 3858725 w 4706782"/>
              <a:gd name="connsiteY148" fmla="*/ 604349 h 1794817"/>
              <a:gd name="connsiteX149" fmla="*/ 3948761 w 4706782"/>
              <a:gd name="connsiteY149" fmla="*/ 526025 h 1794817"/>
              <a:gd name="connsiteX150" fmla="*/ 4036967 w 4706782"/>
              <a:gd name="connsiteY150" fmla="*/ 610571 h 1794817"/>
              <a:gd name="connsiteX151" fmla="*/ 4036967 w 4706782"/>
              <a:gd name="connsiteY151" fmla="*/ 885805 h 1794817"/>
              <a:gd name="connsiteX152" fmla="*/ 4036967 w 4706782"/>
              <a:gd name="connsiteY152" fmla="*/ 1142005 h 1794817"/>
              <a:gd name="connsiteX153" fmla="*/ 4040627 w 4706782"/>
              <a:gd name="connsiteY153" fmla="*/ 1154815 h 1794817"/>
              <a:gd name="connsiteX154" fmla="*/ 4064051 w 4706782"/>
              <a:gd name="connsiteY154" fmla="*/ 1107601 h 1794817"/>
              <a:gd name="connsiteX155" fmla="*/ 4069907 w 4706782"/>
              <a:gd name="connsiteY155" fmla="*/ 1086373 h 1794817"/>
              <a:gd name="connsiteX156" fmla="*/ 4069907 w 4706782"/>
              <a:gd name="connsiteY156" fmla="*/ 707561 h 1794817"/>
              <a:gd name="connsiteX157" fmla="*/ 4069907 w 4706782"/>
              <a:gd name="connsiteY157" fmla="*/ 614231 h 1794817"/>
              <a:gd name="connsiteX158" fmla="*/ 4144571 w 4706782"/>
              <a:gd name="connsiteY158" fmla="*/ 526025 h 1794817"/>
              <a:gd name="connsiteX159" fmla="*/ 4160309 w 4706782"/>
              <a:gd name="connsiteY159" fmla="*/ 525659 h 1794817"/>
              <a:gd name="connsiteX160" fmla="*/ 4248515 w 4706782"/>
              <a:gd name="connsiteY160" fmla="*/ 610205 h 1794817"/>
              <a:gd name="connsiteX161" fmla="*/ 4248515 w 4706782"/>
              <a:gd name="connsiteY161" fmla="*/ 947293 h 1794817"/>
              <a:gd name="connsiteX162" fmla="*/ 4248515 w 4706782"/>
              <a:gd name="connsiteY162" fmla="*/ 957541 h 1794817"/>
              <a:gd name="connsiteX163" fmla="*/ 4254737 w 4706782"/>
              <a:gd name="connsiteY163" fmla="*/ 961933 h 1794817"/>
              <a:gd name="connsiteX164" fmla="*/ 4378080 w 4706782"/>
              <a:gd name="connsiteY164" fmla="*/ 951319 h 1794817"/>
              <a:gd name="connsiteX165" fmla="*/ 4643064 w 4706782"/>
              <a:gd name="connsiteY165" fmla="*/ 1141273 h 1794817"/>
              <a:gd name="connsiteX166" fmla="*/ 4659534 w 4706782"/>
              <a:gd name="connsiteY166" fmla="*/ 1186657 h 1794817"/>
              <a:gd name="connsiteX167" fmla="*/ 4665756 w 4706782"/>
              <a:gd name="connsiteY167" fmla="*/ 1189219 h 1794817"/>
              <a:gd name="connsiteX168" fmla="*/ 4684056 w 4706782"/>
              <a:gd name="connsiteY168" fmla="*/ 1211545 h 1794817"/>
              <a:gd name="connsiteX169" fmla="*/ 4684375 w 4706782"/>
              <a:gd name="connsiteY169" fmla="*/ 1279490 h 1794817"/>
              <a:gd name="connsiteX170" fmla="*/ 4706782 w 4706782"/>
              <a:gd name="connsiteY170" fmla="*/ 1279490 h 1794817"/>
              <a:gd name="connsiteX171" fmla="*/ 4706782 w 4706782"/>
              <a:gd name="connsiteY171" fmla="*/ 1794815 h 1794817"/>
              <a:gd name="connsiteX172" fmla="*/ 3873498 w 4706782"/>
              <a:gd name="connsiteY172" fmla="*/ 1794815 h 1794817"/>
              <a:gd name="connsiteX173" fmla="*/ 3873498 w 4706782"/>
              <a:gd name="connsiteY173" fmla="*/ 1794817 h 1794817"/>
              <a:gd name="connsiteX174" fmla="*/ 2427775 w 4706782"/>
              <a:gd name="connsiteY174" fmla="*/ 1794817 h 1794817"/>
              <a:gd name="connsiteX175" fmla="*/ 2368821 w 4706782"/>
              <a:gd name="connsiteY175" fmla="*/ 1794817 h 1794817"/>
              <a:gd name="connsiteX176" fmla="*/ 2329895 w 4706782"/>
              <a:gd name="connsiteY176" fmla="*/ 1794817 h 1794817"/>
              <a:gd name="connsiteX177" fmla="*/ 2329895 w 4706782"/>
              <a:gd name="connsiteY177" fmla="*/ 1794815 h 1794817"/>
              <a:gd name="connsiteX178" fmla="*/ 2296797 w 4706782"/>
              <a:gd name="connsiteY178" fmla="*/ 1794815 h 1794817"/>
              <a:gd name="connsiteX179" fmla="*/ 2296797 w 4706782"/>
              <a:gd name="connsiteY179" fmla="*/ 1794817 h 1794817"/>
              <a:gd name="connsiteX180" fmla="*/ 2237911 w 4706782"/>
              <a:gd name="connsiteY180" fmla="*/ 1794817 h 1794817"/>
              <a:gd name="connsiteX181" fmla="*/ 2237844 w 4706782"/>
              <a:gd name="connsiteY181" fmla="*/ 1794817 h 1794817"/>
              <a:gd name="connsiteX182" fmla="*/ 971708 w 4706782"/>
              <a:gd name="connsiteY182" fmla="*/ 1794817 h 1794817"/>
              <a:gd name="connsiteX183" fmla="*/ 971708 w 4706782"/>
              <a:gd name="connsiteY183" fmla="*/ 1794815 h 1794817"/>
              <a:gd name="connsiteX184" fmla="*/ 1164 w 4706782"/>
              <a:gd name="connsiteY184" fmla="*/ 1794815 h 1794817"/>
              <a:gd name="connsiteX185" fmla="*/ 1164 w 4706782"/>
              <a:gd name="connsiteY185" fmla="*/ 1279490 h 1794817"/>
              <a:gd name="connsiteX186" fmla="*/ 1753 w 4706782"/>
              <a:gd name="connsiteY186" fmla="*/ 1279490 h 1794817"/>
              <a:gd name="connsiteX187" fmla="*/ 0 w 4706782"/>
              <a:gd name="connsiteY187" fmla="*/ 803255 h 1794817"/>
              <a:gd name="connsiteX188" fmla="*/ 92549 w 4706782"/>
              <a:gd name="connsiteY188" fmla="*/ 801510 h 179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4706782" h="1794817">
                <a:moveTo>
                  <a:pt x="949937" y="813733"/>
                </a:moveTo>
                <a:cubicBezTo>
                  <a:pt x="938877" y="813733"/>
                  <a:pt x="936549" y="818389"/>
                  <a:pt x="936549" y="828285"/>
                </a:cubicBezTo>
                <a:cubicBezTo>
                  <a:pt x="937132" y="856806"/>
                  <a:pt x="936549" y="885909"/>
                  <a:pt x="936549" y="914431"/>
                </a:cubicBezTo>
                <a:cubicBezTo>
                  <a:pt x="936549" y="942370"/>
                  <a:pt x="937132" y="969727"/>
                  <a:pt x="936549" y="997667"/>
                </a:cubicBezTo>
                <a:cubicBezTo>
                  <a:pt x="936549" y="1008726"/>
                  <a:pt x="940041" y="1012800"/>
                  <a:pt x="951101" y="1012800"/>
                </a:cubicBezTo>
                <a:cubicBezTo>
                  <a:pt x="962160" y="1012800"/>
                  <a:pt x="965653" y="1008144"/>
                  <a:pt x="965653" y="997667"/>
                </a:cubicBezTo>
                <a:cubicBezTo>
                  <a:pt x="964488" y="941206"/>
                  <a:pt x="964488" y="884163"/>
                  <a:pt x="965071" y="827702"/>
                </a:cubicBezTo>
                <a:cubicBezTo>
                  <a:pt x="965071" y="816061"/>
                  <a:pt x="959832" y="813733"/>
                  <a:pt x="949937" y="813733"/>
                </a:cubicBezTo>
                <a:close/>
                <a:moveTo>
                  <a:pt x="792778" y="766003"/>
                </a:moveTo>
                <a:cubicBezTo>
                  <a:pt x="783465" y="766003"/>
                  <a:pt x="780555" y="770078"/>
                  <a:pt x="780555" y="778809"/>
                </a:cubicBezTo>
                <a:cubicBezTo>
                  <a:pt x="780555" y="790450"/>
                  <a:pt x="780555" y="801510"/>
                  <a:pt x="780555" y="813151"/>
                </a:cubicBezTo>
                <a:cubicBezTo>
                  <a:pt x="780555" y="813151"/>
                  <a:pt x="780555" y="813151"/>
                  <a:pt x="779973" y="813151"/>
                </a:cubicBezTo>
                <a:cubicBezTo>
                  <a:pt x="779973" y="824210"/>
                  <a:pt x="779973" y="835270"/>
                  <a:pt x="779973" y="845747"/>
                </a:cubicBezTo>
                <a:cubicBezTo>
                  <a:pt x="779973" y="859134"/>
                  <a:pt x="774152" y="865537"/>
                  <a:pt x="760183" y="864955"/>
                </a:cubicBezTo>
                <a:cubicBezTo>
                  <a:pt x="746213" y="864373"/>
                  <a:pt x="732243" y="864955"/>
                  <a:pt x="718274" y="864955"/>
                </a:cubicBezTo>
                <a:cubicBezTo>
                  <a:pt x="709542" y="864955"/>
                  <a:pt x="705468" y="867283"/>
                  <a:pt x="705468" y="876596"/>
                </a:cubicBezTo>
                <a:cubicBezTo>
                  <a:pt x="706050" y="888820"/>
                  <a:pt x="701976" y="903371"/>
                  <a:pt x="722930" y="903371"/>
                </a:cubicBezTo>
                <a:cubicBezTo>
                  <a:pt x="730496" y="903371"/>
                  <a:pt x="729332" y="912103"/>
                  <a:pt x="729332" y="917923"/>
                </a:cubicBezTo>
                <a:cubicBezTo>
                  <a:pt x="729332" y="944116"/>
                  <a:pt x="729915" y="970310"/>
                  <a:pt x="729332" y="997085"/>
                </a:cubicBezTo>
                <a:cubicBezTo>
                  <a:pt x="729332" y="1008726"/>
                  <a:pt x="733407" y="1013383"/>
                  <a:pt x="745049" y="1012800"/>
                </a:cubicBezTo>
                <a:cubicBezTo>
                  <a:pt x="760183" y="1012219"/>
                  <a:pt x="775898" y="1012219"/>
                  <a:pt x="791032" y="1012800"/>
                </a:cubicBezTo>
                <a:cubicBezTo>
                  <a:pt x="799763" y="1012800"/>
                  <a:pt x="803837" y="1009308"/>
                  <a:pt x="803255" y="1000577"/>
                </a:cubicBezTo>
                <a:cubicBezTo>
                  <a:pt x="803837" y="926072"/>
                  <a:pt x="803837" y="852149"/>
                  <a:pt x="803837" y="778227"/>
                </a:cubicBezTo>
                <a:cubicBezTo>
                  <a:pt x="803837" y="770660"/>
                  <a:pt x="801509" y="766003"/>
                  <a:pt x="792778" y="766003"/>
                </a:cubicBezTo>
                <a:close/>
                <a:moveTo>
                  <a:pt x="763675" y="598950"/>
                </a:moveTo>
                <a:cubicBezTo>
                  <a:pt x="750869" y="598367"/>
                  <a:pt x="747377" y="603606"/>
                  <a:pt x="747959" y="615247"/>
                </a:cubicBezTo>
                <a:cubicBezTo>
                  <a:pt x="748541" y="642023"/>
                  <a:pt x="747959" y="668798"/>
                  <a:pt x="747959" y="695573"/>
                </a:cubicBezTo>
                <a:cubicBezTo>
                  <a:pt x="747959" y="695573"/>
                  <a:pt x="747959" y="695573"/>
                  <a:pt x="747377" y="695573"/>
                </a:cubicBezTo>
                <a:cubicBezTo>
                  <a:pt x="747377" y="721766"/>
                  <a:pt x="747377" y="747959"/>
                  <a:pt x="747377" y="774734"/>
                </a:cubicBezTo>
                <a:cubicBezTo>
                  <a:pt x="747377" y="793942"/>
                  <a:pt x="742721" y="798017"/>
                  <a:pt x="723512" y="799181"/>
                </a:cubicBezTo>
                <a:cubicBezTo>
                  <a:pt x="704304" y="799763"/>
                  <a:pt x="704304" y="801510"/>
                  <a:pt x="705468" y="830031"/>
                </a:cubicBezTo>
                <a:cubicBezTo>
                  <a:pt x="706050" y="846329"/>
                  <a:pt x="716527" y="842836"/>
                  <a:pt x="726423" y="842254"/>
                </a:cubicBezTo>
                <a:cubicBezTo>
                  <a:pt x="728168" y="842254"/>
                  <a:pt x="729332" y="841672"/>
                  <a:pt x="731079" y="841672"/>
                </a:cubicBezTo>
                <a:cubicBezTo>
                  <a:pt x="757854" y="840508"/>
                  <a:pt x="757854" y="840508"/>
                  <a:pt x="757854" y="812569"/>
                </a:cubicBezTo>
                <a:cubicBezTo>
                  <a:pt x="757854" y="793942"/>
                  <a:pt x="759018" y="775899"/>
                  <a:pt x="757272" y="757272"/>
                </a:cubicBezTo>
                <a:cubicBezTo>
                  <a:pt x="756690" y="747959"/>
                  <a:pt x="761347" y="746213"/>
                  <a:pt x="767749" y="745049"/>
                </a:cubicBezTo>
                <a:cubicBezTo>
                  <a:pt x="770077" y="744467"/>
                  <a:pt x="772406" y="744467"/>
                  <a:pt x="775316" y="744467"/>
                </a:cubicBezTo>
                <a:cubicBezTo>
                  <a:pt x="805584" y="744467"/>
                  <a:pt x="803837" y="747377"/>
                  <a:pt x="803255" y="714199"/>
                </a:cubicBezTo>
                <a:cubicBezTo>
                  <a:pt x="802091" y="678693"/>
                  <a:pt x="814315" y="651336"/>
                  <a:pt x="848657" y="636784"/>
                </a:cubicBezTo>
                <a:cubicBezTo>
                  <a:pt x="863791" y="630381"/>
                  <a:pt x="856224" y="616993"/>
                  <a:pt x="856224" y="606516"/>
                </a:cubicBezTo>
                <a:cubicBezTo>
                  <a:pt x="856224" y="597203"/>
                  <a:pt x="847493" y="598950"/>
                  <a:pt x="841090" y="598950"/>
                </a:cubicBezTo>
                <a:cubicBezTo>
                  <a:pt x="815479" y="598950"/>
                  <a:pt x="789286" y="599531"/>
                  <a:pt x="763675" y="598950"/>
                </a:cubicBezTo>
                <a:close/>
                <a:moveTo>
                  <a:pt x="1859510" y="462385"/>
                </a:moveTo>
                <a:lnTo>
                  <a:pt x="1859510" y="563358"/>
                </a:lnTo>
                <a:lnTo>
                  <a:pt x="1898670" y="571265"/>
                </a:lnTo>
                <a:cubicBezTo>
                  <a:pt x="1944088" y="590475"/>
                  <a:pt x="1975957" y="635447"/>
                  <a:pt x="1975957" y="687863"/>
                </a:cubicBezTo>
                <a:lnTo>
                  <a:pt x="1975957" y="1019771"/>
                </a:lnTo>
                <a:lnTo>
                  <a:pt x="2020147" y="1019771"/>
                </a:lnTo>
                <a:lnTo>
                  <a:pt x="2020147" y="462385"/>
                </a:lnTo>
                <a:close/>
                <a:moveTo>
                  <a:pt x="1523563" y="462385"/>
                </a:moveTo>
                <a:lnTo>
                  <a:pt x="1523563" y="563007"/>
                </a:lnTo>
                <a:lnTo>
                  <a:pt x="1564067" y="571184"/>
                </a:lnTo>
                <a:cubicBezTo>
                  <a:pt x="1609485" y="590394"/>
                  <a:pt x="1641354" y="635367"/>
                  <a:pt x="1641354" y="687783"/>
                </a:cubicBezTo>
                <a:lnTo>
                  <a:pt x="1641354" y="1019771"/>
                </a:lnTo>
                <a:lnTo>
                  <a:pt x="1722872" y="1019771"/>
                </a:lnTo>
                <a:lnTo>
                  <a:pt x="1722871" y="687863"/>
                </a:lnTo>
                <a:lnTo>
                  <a:pt x="1722872" y="687860"/>
                </a:lnTo>
                <a:lnTo>
                  <a:pt x="1722872" y="677670"/>
                </a:lnTo>
                <a:lnTo>
                  <a:pt x="1724928" y="677670"/>
                </a:lnTo>
                <a:lnTo>
                  <a:pt x="1732815" y="638606"/>
                </a:lnTo>
                <a:cubicBezTo>
                  <a:pt x="1747223" y="604543"/>
                  <a:pt x="1776122" y="578101"/>
                  <a:pt x="1811784" y="567009"/>
                </a:cubicBezTo>
                <a:lnTo>
                  <a:pt x="1827855" y="564579"/>
                </a:lnTo>
                <a:lnTo>
                  <a:pt x="1827855" y="462385"/>
                </a:lnTo>
                <a:close/>
                <a:moveTo>
                  <a:pt x="131548" y="0"/>
                </a:moveTo>
                <a:lnTo>
                  <a:pt x="216530" y="0"/>
                </a:lnTo>
                <a:lnTo>
                  <a:pt x="254364" y="802091"/>
                </a:lnTo>
                <a:lnTo>
                  <a:pt x="303840" y="803838"/>
                </a:lnTo>
                <a:lnTo>
                  <a:pt x="342838" y="164726"/>
                </a:lnTo>
                <a:lnTo>
                  <a:pt x="429567" y="164726"/>
                </a:lnTo>
                <a:lnTo>
                  <a:pt x="466820" y="806748"/>
                </a:lnTo>
                <a:lnTo>
                  <a:pt x="537832" y="810240"/>
                </a:lnTo>
                <a:cubicBezTo>
                  <a:pt x="537832" y="775316"/>
                  <a:pt x="537832" y="739810"/>
                  <a:pt x="537832" y="704886"/>
                </a:cubicBezTo>
                <a:cubicBezTo>
                  <a:pt x="537832" y="677529"/>
                  <a:pt x="548891" y="655992"/>
                  <a:pt x="573338" y="642023"/>
                </a:cubicBezTo>
                <a:cubicBezTo>
                  <a:pt x="577413" y="639694"/>
                  <a:pt x="580323" y="637366"/>
                  <a:pt x="582651" y="633291"/>
                </a:cubicBezTo>
                <a:cubicBezTo>
                  <a:pt x="587890" y="623396"/>
                  <a:pt x="618158" y="619904"/>
                  <a:pt x="623396" y="629217"/>
                </a:cubicBezTo>
                <a:cubicBezTo>
                  <a:pt x="628635" y="638530"/>
                  <a:pt x="636784" y="642023"/>
                  <a:pt x="643769" y="647843"/>
                </a:cubicBezTo>
                <a:cubicBezTo>
                  <a:pt x="660067" y="660649"/>
                  <a:pt x="669962" y="676947"/>
                  <a:pt x="669962" y="697319"/>
                </a:cubicBezTo>
                <a:cubicBezTo>
                  <a:pt x="669962" y="711871"/>
                  <a:pt x="675782" y="715945"/>
                  <a:pt x="688588" y="714199"/>
                </a:cubicBezTo>
                <a:cubicBezTo>
                  <a:pt x="701393" y="712453"/>
                  <a:pt x="706632" y="719438"/>
                  <a:pt x="706050" y="731661"/>
                </a:cubicBezTo>
                <a:cubicBezTo>
                  <a:pt x="705468" y="740974"/>
                  <a:pt x="706050" y="750287"/>
                  <a:pt x="706050" y="760182"/>
                </a:cubicBezTo>
                <a:cubicBezTo>
                  <a:pt x="706050" y="764257"/>
                  <a:pt x="705468" y="768914"/>
                  <a:pt x="711289" y="769495"/>
                </a:cubicBezTo>
                <a:cubicBezTo>
                  <a:pt x="717691" y="770078"/>
                  <a:pt x="717691" y="764257"/>
                  <a:pt x="717691" y="759601"/>
                </a:cubicBezTo>
                <a:cubicBezTo>
                  <a:pt x="718274" y="744467"/>
                  <a:pt x="719438" y="728751"/>
                  <a:pt x="719438" y="713617"/>
                </a:cubicBezTo>
                <a:cubicBezTo>
                  <a:pt x="720019" y="672872"/>
                  <a:pt x="720019" y="632127"/>
                  <a:pt x="719438" y="591382"/>
                </a:cubicBezTo>
                <a:cubicBezTo>
                  <a:pt x="719438" y="579159"/>
                  <a:pt x="723512" y="571010"/>
                  <a:pt x="737482" y="571010"/>
                </a:cubicBezTo>
                <a:cubicBezTo>
                  <a:pt x="781719" y="571010"/>
                  <a:pt x="825956" y="571010"/>
                  <a:pt x="870193" y="571010"/>
                </a:cubicBezTo>
                <a:cubicBezTo>
                  <a:pt x="881253" y="571010"/>
                  <a:pt x="886491" y="576831"/>
                  <a:pt x="885909" y="587890"/>
                </a:cubicBezTo>
                <a:cubicBezTo>
                  <a:pt x="885909" y="598367"/>
                  <a:pt x="886491" y="608844"/>
                  <a:pt x="885327" y="619322"/>
                </a:cubicBezTo>
                <a:cubicBezTo>
                  <a:pt x="884163" y="630963"/>
                  <a:pt x="888238" y="637366"/>
                  <a:pt x="899297" y="642023"/>
                </a:cubicBezTo>
                <a:cubicBezTo>
                  <a:pt x="923744" y="653082"/>
                  <a:pt x="935385" y="673454"/>
                  <a:pt x="935967" y="700230"/>
                </a:cubicBezTo>
                <a:cubicBezTo>
                  <a:pt x="935967" y="718856"/>
                  <a:pt x="935967" y="738064"/>
                  <a:pt x="935967" y="756690"/>
                </a:cubicBezTo>
                <a:cubicBezTo>
                  <a:pt x="935967" y="789868"/>
                  <a:pt x="932475" y="785793"/>
                  <a:pt x="965653" y="785793"/>
                </a:cubicBezTo>
                <a:cubicBezTo>
                  <a:pt x="991264" y="785793"/>
                  <a:pt x="993010" y="787540"/>
                  <a:pt x="993010" y="812569"/>
                </a:cubicBezTo>
                <a:cubicBezTo>
                  <a:pt x="993592" y="873104"/>
                  <a:pt x="994756" y="933639"/>
                  <a:pt x="994756" y="994174"/>
                </a:cubicBezTo>
                <a:lnTo>
                  <a:pt x="1035501" y="918505"/>
                </a:lnTo>
                <a:lnTo>
                  <a:pt x="1178690" y="999413"/>
                </a:lnTo>
                <a:lnTo>
                  <a:pt x="1222345" y="919088"/>
                </a:lnTo>
                <a:lnTo>
                  <a:pt x="1378340" y="1008144"/>
                </a:lnTo>
                <a:lnTo>
                  <a:pt x="1378403" y="1019771"/>
                </a:lnTo>
                <a:lnTo>
                  <a:pt x="1388268" y="1019771"/>
                </a:lnTo>
                <a:lnTo>
                  <a:pt x="1388267" y="687783"/>
                </a:lnTo>
                <a:lnTo>
                  <a:pt x="1388268" y="687778"/>
                </a:lnTo>
                <a:lnTo>
                  <a:pt x="1388268" y="677590"/>
                </a:lnTo>
                <a:lnTo>
                  <a:pt x="1389808" y="677590"/>
                </a:lnTo>
                <a:lnTo>
                  <a:pt x="1393956" y="650153"/>
                </a:lnTo>
                <a:cubicBezTo>
                  <a:pt x="1405049" y="614491"/>
                  <a:pt x="1431490" y="585592"/>
                  <a:pt x="1465554" y="571184"/>
                </a:cubicBezTo>
                <a:lnTo>
                  <a:pt x="1491908" y="565864"/>
                </a:lnTo>
                <a:lnTo>
                  <a:pt x="1491908" y="414574"/>
                </a:lnTo>
                <a:lnTo>
                  <a:pt x="1523563" y="414574"/>
                </a:lnTo>
                <a:lnTo>
                  <a:pt x="1523563" y="414903"/>
                </a:lnTo>
                <a:lnTo>
                  <a:pt x="2020147" y="414903"/>
                </a:lnTo>
                <a:lnTo>
                  <a:pt x="2020147" y="351714"/>
                </a:lnTo>
                <a:lnTo>
                  <a:pt x="2020147" y="325180"/>
                </a:lnTo>
                <a:lnTo>
                  <a:pt x="2020147" y="325177"/>
                </a:lnTo>
                <a:lnTo>
                  <a:pt x="2020147" y="210503"/>
                </a:lnTo>
                <a:lnTo>
                  <a:pt x="2020147" y="210502"/>
                </a:lnTo>
                <a:lnTo>
                  <a:pt x="2097401" y="210502"/>
                </a:lnTo>
                <a:lnTo>
                  <a:pt x="2097401" y="210503"/>
                </a:lnTo>
                <a:lnTo>
                  <a:pt x="2167249" y="210503"/>
                </a:lnTo>
                <a:lnTo>
                  <a:pt x="2167249" y="325180"/>
                </a:lnTo>
                <a:lnTo>
                  <a:pt x="2167249" y="351714"/>
                </a:lnTo>
                <a:lnTo>
                  <a:pt x="2167249" y="1019771"/>
                </a:lnTo>
                <a:lnTo>
                  <a:pt x="2237844" y="1019771"/>
                </a:lnTo>
                <a:lnTo>
                  <a:pt x="2237844" y="938690"/>
                </a:lnTo>
                <a:lnTo>
                  <a:pt x="2237844" y="937590"/>
                </a:lnTo>
                <a:lnTo>
                  <a:pt x="2326233" y="937590"/>
                </a:lnTo>
                <a:lnTo>
                  <a:pt x="2326233" y="467346"/>
                </a:lnTo>
                <a:lnTo>
                  <a:pt x="2326233" y="467344"/>
                </a:lnTo>
                <a:lnTo>
                  <a:pt x="2326233" y="467344"/>
                </a:lnTo>
                <a:lnTo>
                  <a:pt x="2326233" y="351712"/>
                </a:lnTo>
                <a:lnTo>
                  <a:pt x="2326234" y="351712"/>
                </a:lnTo>
                <a:lnTo>
                  <a:pt x="2437027" y="351712"/>
                </a:lnTo>
                <a:lnTo>
                  <a:pt x="2547819" y="351712"/>
                </a:lnTo>
                <a:lnTo>
                  <a:pt x="2547819" y="478093"/>
                </a:lnTo>
                <a:lnTo>
                  <a:pt x="2547819" y="478093"/>
                </a:lnTo>
                <a:lnTo>
                  <a:pt x="2547819" y="827806"/>
                </a:lnTo>
                <a:lnTo>
                  <a:pt x="2711095" y="924585"/>
                </a:lnTo>
                <a:lnTo>
                  <a:pt x="2711095" y="698636"/>
                </a:lnTo>
                <a:lnTo>
                  <a:pt x="3092295" y="924585"/>
                </a:lnTo>
                <a:lnTo>
                  <a:pt x="3092295" y="698636"/>
                </a:lnTo>
                <a:lnTo>
                  <a:pt x="3473494" y="924585"/>
                </a:lnTo>
                <a:lnTo>
                  <a:pt x="3473494" y="698636"/>
                </a:lnTo>
                <a:lnTo>
                  <a:pt x="3857188" y="926064"/>
                </a:lnTo>
                <a:lnTo>
                  <a:pt x="3857188" y="616960"/>
                </a:lnTo>
                <a:lnTo>
                  <a:pt x="3857261" y="620087"/>
                </a:lnTo>
                <a:lnTo>
                  <a:pt x="3857261" y="926107"/>
                </a:lnTo>
                <a:lnTo>
                  <a:pt x="3857993" y="926541"/>
                </a:lnTo>
                <a:lnTo>
                  <a:pt x="3857993" y="610937"/>
                </a:lnTo>
                <a:cubicBezTo>
                  <a:pt x="3857993" y="608741"/>
                  <a:pt x="3857627" y="606545"/>
                  <a:pt x="3858725" y="604349"/>
                </a:cubicBezTo>
                <a:cubicBezTo>
                  <a:pt x="3864581" y="551645"/>
                  <a:pt x="3913259" y="522365"/>
                  <a:pt x="3948761" y="526025"/>
                </a:cubicBezTo>
                <a:cubicBezTo>
                  <a:pt x="3994877" y="523097"/>
                  <a:pt x="4037333" y="566285"/>
                  <a:pt x="4036967" y="610571"/>
                </a:cubicBezTo>
                <a:cubicBezTo>
                  <a:pt x="4036601" y="702071"/>
                  <a:pt x="4036967" y="793939"/>
                  <a:pt x="4036967" y="885805"/>
                </a:cubicBezTo>
                <a:cubicBezTo>
                  <a:pt x="4036967" y="971083"/>
                  <a:pt x="4036967" y="1056727"/>
                  <a:pt x="4036967" y="1142005"/>
                </a:cubicBezTo>
                <a:cubicBezTo>
                  <a:pt x="4036967" y="1146397"/>
                  <a:pt x="4034405" y="1151887"/>
                  <a:pt x="4040627" y="1154815"/>
                </a:cubicBezTo>
                <a:cubicBezTo>
                  <a:pt x="4046483" y="1137979"/>
                  <a:pt x="4054901" y="1122607"/>
                  <a:pt x="4064051" y="1107601"/>
                </a:cubicBezTo>
                <a:cubicBezTo>
                  <a:pt x="4068443" y="1100647"/>
                  <a:pt x="4069907" y="1094059"/>
                  <a:pt x="4069907" y="1086373"/>
                </a:cubicBezTo>
                <a:cubicBezTo>
                  <a:pt x="4069907" y="960103"/>
                  <a:pt x="4069907" y="833833"/>
                  <a:pt x="4069907" y="707561"/>
                </a:cubicBezTo>
                <a:cubicBezTo>
                  <a:pt x="4069907" y="676451"/>
                  <a:pt x="4070639" y="645341"/>
                  <a:pt x="4069907" y="614231"/>
                </a:cubicBezTo>
                <a:cubicBezTo>
                  <a:pt x="4068809" y="576167"/>
                  <a:pt x="4096259" y="535175"/>
                  <a:pt x="4144571" y="526025"/>
                </a:cubicBezTo>
                <a:cubicBezTo>
                  <a:pt x="4149695" y="524927"/>
                  <a:pt x="4155185" y="524927"/>
                  <a:pt x="4160309" y="525659"/>
                </a:cubicBezTo>
                <a:cubicBezTo>
                  <a:pt x="4208255" y="523463"/>
                  <a:pt x="4248515" y="567017"/>
                  <a:pt x="4248515" y="610205"/>
                </a:cubicBezTo>
                <a:cubicBezTo>
                  <a:pt x="4248149" y="722567"/>
                  <a:pt x="4248515" y="834931"/>
                  <a:pt x="4248515" y="947293"/>
                </a:cubicBezTo>
                <a:cubicBezTo>
                  <a:pt x="4248515" y="950953"/>
                  <a:pt x="4248515" y="954247"/>
                  <a:pt x="4248515" y="957541"/>
                </a:cubicBezTo>
                <a:cubicBezTo>
                  <a:pt x="4248515" y="961567"/>
                  <a:pt x="4251809" y="961933"/>
                  <a:pt x="4254737" y="961933"/>
                </a:cubicBezTo>
                <a:cubicBezTo>
                  <a:pt x="4294998" y="949489"/>
                  <a:pt x="4336721" y="946195"/>
                  <a:pt x="4378080" y="951319"/>
                </a:cubicBezTo>
                <a:cubicBezTo>
                  <a:pt x="4500324" y="966691"/>
                  <a:pt x="4588896" y="1030375"/>
                  <a:pt x="4643064" y="1141273"/>
                </a:cubicBezTo>
                <a:cubicBezTo>
                  <a:pt x="4650018" y="1155913"/>
                  <a:pt x="4656240" y="1170919"/>
                  <a:pt x="4659534" y="1186657"/>
                </a:cubicBezTo>
                <a:cubicBezTo>
                  <a:pt x="4661730" y="1187755"/>
                  <a:pt x="4663560" y="1188853"/>
                  <a:pt x="4665756" y="1189219"/>
                </a:cubicBezTo>
                <a:cubicBezTo>
                  <a:pt x="4678932" y="1192147"/>
                  <a:pt x="4684056" y="1198003"/>
                  <a:pt x="4684056" y="1211545"/>
                </a:cubicBezTo>
                <a:lnTo>
                  <a:pt x="4684375" y="1279490"/>
                </a:lnTo>
                <a:lnTo>
                  <a:pt x="4706782" y="1279490"/>
                </a:lnTo>
                <a:lnTo>
                  <a:pt x="4706782" y="1794815"/>
                </a:lnTo>
                <a:lnTo>
                  <a:pt x="3873498" y="1794815"/>
                </a:lnTo>
                <a:lnTo>
                  <a:pt x="3873498" y="1794817"/>
                </a:lnTo>
                <a:lnTo>
                  <a:pt x="2427775" y="1794817"/>
                </a:lnTo>
                <a:lnTo>
                  <a:pt x="2368821" y="1794817"/>
                </a:lnTo>
                <a:lnTo>
                  <a:pt x="2329895" y="1794817"/>
                </a:lnTo>
                <a:lnTo>
                  <a:pt x="2329895" y="1794815"/>
                </a:lnTo>
                <a:lnTo>
                  <a:pt x="2296797" y="1794815"/>
                </a:lnTo>
                <a:lnTo>
                  <a:pt x="2296797" y="1794817"/>
                </a:lnTo>
                <a:lnTo>
                  <a:pt x="2237911" y="1794817"/>
                </a:lnTo>
                <a:lnTo>
                  <a:pt x="2237844" y="1794817"/>
                </a:lnTo>
                <a:lnTo>
                  <a:pt x="971708" y="1794817"/>
                </a:lnTo>
                <a:lnTo>
                  <a:pt x="971708" y="1794815"/>
                </a:lnTo>
                <a:lnTo>
                  <a:pt x="1164" y="1794815"/>
                </a:lnTo>
                <a:lnTo>
                  <a:pt x="1164" y="1279490"/>
                </a:lnTo>
                <a:lnTo>
                  <a:pt x="1753" y="1279490"/>
                </a:lnTo>
                <a:lnTo>
                  <a:pt x="0" y="803255"/>
                </a:lnTo>
                <a:lnTo>
                  <a:pt x="92549" y="801510"/>
                </a:lnTo>
                <a:close/>
              </a:path>
            </a:pathLst>
          </a:custGeom>
          <a:solidFill>
            <a:schemeClr val="tx1">
              <a:lumMod val="75000"/>
              <a:lumOff val="25000"/>
            </a:schemeClr>
          </a:solidFill>
          <a:ln w="3651" cap="flat">
            <a:noFill/>
            <a:prstDash val="solid"/>
            <a:miter/>
          </a:ln>
        </p:spPr>
        <p:txBody>
          <a:bodyPr wrap="square" rtlCol="0" anchor="ctr">
            <a:noAutofit/>
          </a:bodyPr>
          <a:lstStyle/>
          <a:p>
            <a:endParaRPr lang="en-US" sz="2700"/>
          </a:p>
        </p:txBody>
      </p:sp>
    </p:spTree>
    <p:extLst>
      <p:ext uri="{BB962C8B-B14F-4D97-AF65-F5344CB8AC3E}">
        <p14:creationId xmlns:p14="http://schemas.microsoft.com/office/powerpoint/2010/main" val="23119974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A53DE-CBDE-4C41-E7BE-864B2693A455}"/>
              </a:ext>
            </a:extLst>
          </p:cNvPr>
          <p:cNvSpPr>
            <a:spLocks noGrp="1"/>
          </p:cNvSpPr>
          <p:nvPr>
            <p:ph type="title"/>
          </p:nvPr>
        </p:nvSpPr>
        <p:spPr/>
        <p:txBody>
          <a:bodyPr/>
          <a:lstStyle/>
          <a:p>
            <a:endParaRPr lang="en-US"/>
          </a:p>
        </p:txBody>
      </p:sp>
      <p:sp>
        <p:nvSpPr>
          <p:cNvPr id="4" name="Freeform 2">
            <a:extLst>
              <a:ext uri="{FF2B5EF4-FFF2-40B4-BE49-F238E27FC236}">
                <a16:creationId xmlns:a16="http://schemas.microsoft.com/office/drawing/2014/main" id="{B7B045FD-7C32-F33C-6ECA-2BB49B0E0F6D}"/>
              </a:ext>
            </a:extLst>
          </p:cNvPr>
          <p:cNvSpPr/>
          <p:nvPr/>
        </p:nvSpPr>
        <p:spPr>
          <a:xfrm flipH="1" flipV="1">
            <a:off x="0" y="-1905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sp>
      <p:sp>
        <p:nvSpPr>
          <p:cNvPr id="5" name="TextBox 13">
            <a:extLst>
              <a:ext uri="{FF2B5EF4-FFF2-40B4-BE49-F238E27FC236}">
                <a16:creationId xmlns:a16="http://schemas.microsoft.com/office/drawing/2014/main" id="{C1F8BA30-A30E-F8FB-217C-AE958E20829E}"/>
              </a:ext>
            </a:extLst>
          </p:cNvPr>
          <p:cNvSpPr txBox="1"/>
          <p:nvPr/>
        </p:nvSpPr>
        <p:spPr>
          <a:xfrm>
            <a:off x="2910311" y="579469"/>
            <a:ext cx="11552977" cy="1166783"/>
          </a:xfrm>
          <a:prstGeom prst="rect">
            <a:avLst/>
          </a:prstGeom>
        </p:spPr>
        <p:txBody>
          <a:bodyPr lIns="0" tIns="0" rIns="0" bIns="0" rtlCol="0" anchor="t">
            <a:spAutoFit/>
          </a:bodyPr>
          <a:lstStyle/>
          <a:p>
            <a:pPr algn="ctr">
              <a:lnSpc>
                <a:spcPts val="9587"/>
              </a:lnSpc>
            </a:pPr>
            <a:r>
              <a:rPr lang="en-US" sz="6947" spc="368" dirty="0">
                <a:solidFill>
                  <a:srgbClr val="231F20"/>
                </a:solidFill>
                <a:latin typeface="Oswald Bold"/>
              </a:rPr>
              <a:t>TEST CASE 01</a:t>
            </a:r>
          </a:p>
        </p:txBody>
      </p:sp>
      <p:pic>
        <p:nvPicPr>
          <p:cNvPr id="14" name="Content Placeholder 13">
            <a:extLst>
              <a:ext uri="{FF2B5EF4-FFF2-40B4-BE49-F238E27FC236}">
                <a16:creationId xmlns:a16="http://schemas.microsoft.com/office/drawing/2014/main" id="{554DB0A2-0364-C93D-2A15-864F269D74A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154962" y="1830063"/>
            <a:ext cx="11063673" cy="8025461"/>
          </a:xfrm>
        </p:spPr>
      </p:pic>
    </p:spTree>
    <p:extLst>
      <p:ext uri="{BB962C8B-B14F-4D97-AF65-F5344CB8AC3E}">
        <p14:creationId xmlns:p14="http://schemas.microsoft.com/office/powerpoint/2010/main" val="23467080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A53DE-CBDE-4C41-E7BE-864B2693A455}"/>
              </a:ext>
            </a:extLst>
          </p:cNvPr>
          <p:cNvSpPr>
            <a:spLocks noGrp="1"/>
          </p:cNvSpPr>
          <p:nvPr>
            <p:ph type="title"/>
          </p:nvPr>
        </p:nvSpPr>
        <p:spPr/>
        <p:txBody>
          <a:bodyPr/>
          <a:lstStyle/>
          <a:p>
            <a:endParaRPr lang="en-US"/>
          </a:p>
        </p:txBody>
      </p:sp>
      <p:sp>
        <p:nvSpPr>
          <p:cNvPr id="4" name="Freeform 2">
            <a:extLst>
              <a:ext uri="{FF2B5EF4-FFF2-40B4-BE49-F238E27FC236}">
                <a16:creationId xmlns:a16="http://schemas.microsoft.com/office/drawing/2014/main" id="{B7B045FD-7C32-F33C-6ECA-2BB49B0E0F6D}"/>
              </a:ext>
            </a:extLst>
          </p:cNvPr>
          <p:cNvSpPr/>
          <p:nvPr/>
        </p:nvSpPr>
        <p:spPr>
          <a:xfrm flipH="1" flipV="1">
            <a:off x="0" y="-1905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5" name="TextBox 13">
            <a:extLst>
              <a:ext uri="{FF2B5EF4-FFF2-40B4-BE49-F238E27FC236}">
                <a16:creationId xmlns:a16="http://schemas.microsoft.com/office/drawing/2014/main" id="{C1F8BA30-A30E-F8FB-217C-AE958E20829E}"/>
              </a:ext>
            </a:extLst>
          </p:cNvPr>
          <p:cNvSpPr txBox="1"/>
          <p:nvPr/>
        </p:nvSpPr>
        <p:spPr>
          <a:xfrm>
            <a:off x="2910311" y="777876"/>
            <a:ext cx="11552977" cy="1166783"/>
          </a:xfrm>
          <a:prstGeom prst="rect">
            <a:avLst/>
          </a:prstGeom>
        </p:spPr>
        <p:txBody>
          <a:bodyPr lIns="0" tIns="0" rIns="0" bIns="0" rtlCol="0" anchor="t">
            <a:spAutoFit/>
          </a:bodyPr>
          <a:lstStyle/>
          <a:p>
            <a:pPr algn="ctr">
              <a:lnSpc>
                <a:spcPts val="9587"/>
              </a:lnSpc>
            </a:pPr>
            <a:r>
              <a:rPr lang="en-US" sz="6947" spc="368" dirty="0">
                <a:solidFill>
                  <a:srgbClr val="231F20"/>
                </a:solidFill>
                <a:latin typeface="Oswald Bold"/>
              </a:rPr>
              <a:t>TEST CASE 02</a:t>
            </a:r>
          </a:p>
        </p:txBody>
      </p:sp>
      <p:pic>
        <p:nvPicPr>
          <p:cNvPr id="8" name="Content Placeholder 7">
            <a:extLst>
              <a:ext uri="{FF2B5EF4-FFF2-40B4-BE49-F238E27FC236}">
                <a16:creationId xmlns:a16="http://schemas.microsoft.com/office/drawing/2014/main" id="{DFA203B0-2E7E-2CB0-E9A4-9C6B358FDD5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43128" y="1944659"/>
            <a:ext cx="10087341" cy="7372929"/>
          </a:xfrm>
        </p:spPr>
      </p:pic>
    </p:spTree>
    <p:extLst>
      <p:ext uri="{BB962C8B-B14F-4D97-AF65-F5344CB8AC3E}">
        <p14:creationId xmlns:p14="http://schemas.microsoft.com/office/powerpoint/2010/main" val="13264455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A53DE-CBDE-4C41-E7BE-864B2693A455}"/>
              </a:ext>
            </a:extLst>
          </p:cNvPr>
          <p:cNvSpPr>
            <a:spLocks noGrp="1"/>
          </p:cNvSpPr>
          <p:nvPr>
            <p:ph type="title"/>
          </p:nvPr>
        </p:nvSpPr>
        <p:spPr/>
        <p:txBody>
          <a:bodyPr/>
          <a:lstStyle/>
          <a:p>
            <a:endParaRPr lang="en-US"/>
          </a:p>
        </p:txBody>
      </p:sp>
      <p:sp>
        <p:nvSpPr>
          <p:cNvPr id="4" name="Freeform 2">
            <a:extLst>
              <a:ext uri="{FF2B5EF4-FFF2-40B4-BE49-F238E27FC236}">
                <a16:creationId xmlns:a16="http://schemas.microsoft.com/office/drawing/2014/main" id="{B7B045FD-7C32-F33C-6ECA-2BB49B0E0F6D}"/>
              </a:ext>
            </a:extLst>
          </p:cNvPr>
          <p:cNvSpPr/>
          <p:nvPr/>
        </p:nvSpPr>
        <p:spPr>
          <a:xfrm flipH="1" flipV="1">
            <a:off x="0" y="-1905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5" name="TextBox 13">
            <a:extLst>
              <a:ext uri="{FF2B5EF4-FFF2-40B4-BE49-F238E27FC236}">
                <a16:creationId xmlns:a16="http://schemas.microsoft.com/office/drawing/2014/main" id="{C1F8BA30-A30E-F8FB-217C-AE958E20829E}"/>
              </a:ext>
            </a:extLst>
          </p:cNvPr>
          <p:cNvSpPr txBox="1"/>
          <p:nvPr/>
        </p:nvSpPr>
        <p:spPr>
          <a:xfrm>
            <a:off x="2910311" y="777876"/>
            <a:ext cx="11552977" cy="1166783"/>
          </a:xfrm>
          <a:prstGeom prst="rect">
            <a:avLst/>
          </a:prstGeom>
        </p:spPr>
        <p:txBody>
          <a:bodyPr lIns="0" tIns="0" rIns="0" bIns="0" rtlCol="0" anchor="t">
            <a:spAutoFit/>
          </a:bodyPr>
          <a:lstStyle/>
          <a:p>
            <a:pPr algn="ctr">
              <a:lnSpc>
                <a:spcPts val="9587"/>
              </a:lnSpc>
            </a:pPr>
            <a:r>
              <a:rPr lang="en-US" sz="6947" spc="368" dirty="0">
                <a:solidFill>
                  <a:srgbClr val="231F20"/>
                </a:solidFill>
                <a:latin typeface="Oswald Bold"/>
              </a:rPr>
              <a:t>TEST CASE 03</a:t>
            </a:r>
          </a:p>
        </p:txBody>
      </p:sp>
      <p:pic>
        <p:nvPicPr>
          <p:cNvPr id="8" name="Content Placeholder 7">
            <a:extLst>
              <a:ext uri="{FF2B5EF4-FFF2-40B4-BE49-F238E27FC236}">
                <a16:creationId xmlns:a16="http://schemas.microsoft.com/office/drawing/2014/main" id="{CB92A9D8-7B1D-0533-63A0-CC4573769C9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47496" y="2453284"/>
            <a:ext cx="13134350" cy="7055840"/>
          </a:xfrm>
        </p:spPr>
      </p:pic>
    </p:spTree>
    <p:extLst>
      <p:ext uri="{BB962C8B-B14F-4D97-AF65-F5344CB8AC3E}">
        <p14:creationId xmlns:p14="http://schemas.microsoft.com/office/powerpoint/2010/main" val="1627663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0580377">
            <a:off x="9407140" y="-9309963"/>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561732" y="5519911"/>
            <a:ext cx="7277467" cy="2902589"/>
          </a:xfrm>
          <a:prstGeom prst="rect">
            <a:avLst/>
          </a:prstGeom>
        </p:spPr>
        <p:txBody>
          <a:bodyPr wrap="square" lIns="0" tIns="0" rIns="0" bIns="0" rtlCol="0" anchor="t">
            <a:spAutoFit/>
          </a:bodyPr>
          <a:lstStyle/>
          <a:p>
            <a:pPr marL="0" lvl="0" indent="0" algn="l">
              <a:lnSpc>
                <a:spcPts val="3842"/>
              </a:lnSpc>
              <a:spcBef>
                <a:spcPct val="0"/>
              </a:spcBef>
            </a:pPr>
            <a:r>
              <a:rPr lang="en-GB" sz="2744" dirty="0">
                <a:solidFill>
                  <a:srgbClr val="000000"/>
                </a:solidFill>
                <a:latin typeface="DM Sans Italics"/>
              </a:rPr>
              <a:t>Thank you all for attending. Your time and attention are greatly appreciated as we showcased our project. If you have any questions or feedback, feel free to reach out. We're excited about the opportunity to improve our work professionally</a:t>
            </a:r>
            <a:endParaRPr lang="en-US" sz="2744" dirty="0">
              <a:solidFill>
                <a:srgbClr val="000000"/>
              </a:solidFill>
              <a:latin typeface="DM Sans Italics"/>
            </a:endParaRPr>
          </a:p>
        </p:txBody>
      </p:sp>
      <p:sp>
        <p:nvSpPr>
          <p:cNvPr id="5" name="TextBox 5"/>
          <p:cNvSpPr txBox="1"/>
          <p:nvPr/>
        </p:nvSpPr>
        <p:spPr>
          <a:xfrm>
            <a:off x="1561733" y="2105045"/>
            <a:ext cx="8097687" cy="3241963"/>
          </a:xfrm>
          <a:prstGeom prst="rect">
            <a:avLst/>
          </a:prstGeom>
        </p:spPr>
        <p:txBody>
          <a:bodyPr lIns="0" tIns="0" rIns="0" bIns="0" rtlCol="0" anchor="t">
            <a:spAutoFit/>
          </a:bodyPr>
          <a:lstStyle/>
          <a:p>
            <a:pPr marL="0" lvl="0" indent="0" algn="l">
              <a:lnSpc>
                <a:spcPts val="13015"/>
              </a:lnSpc>
              <a:spcBef>
                <a:spcPct val="0"/>
              </a:spcBef>
            </a:pPr>
            <a:r>
              <a:rPr lang="en-US" sz="9431" spc="924">
                <a:solidFill>
                  <a:srgbClr val="231F20"/>
                </a:solidFill>
                <a:latin typeface="Oswald Bold"/>
              </a:rPr>
              <a:t>THANK'S FOR WATCHING</a:t>
            </a:r>
          </a:p>
        </p:txBody>
      </p:sp>
      <p:sp>
        <p:nvSpPr>
          <p:cNvPr id="8" name="Freeform 8"/>
          <p:cNvSpPr/>
          <p:nvPr/>
        </p:nvSpPr>
        <p:spPr>
          <a:xfrm flipH="1">
            <a:off x="-4254153" y="7476061"/>
            <a:ext cx="11881594" cy="3564478"/>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2142191" y="4828880"/>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sp>
      <p:sp>
        <p:nvSpPr>
          <p:cNvPr id="7" name="Freeform 7"/>
          <p:cNvSpPr/>
          <p:nvPr/>
        </p:nvSpPr>
        <p:spPr>
          <a:xfrm>
            <a:off x="10758785" y="1049603"/>
            <a:ext cx="6176060" cy="8208697"/>
          </a:xfrm>
          <a:custGeom>
            <a:avLst/>
            <a:gdLst/>
            <a:ahLst/>
            <a:cxnLst/>
            <a:rect l="l" t="t" r="r" b="b"/>
            <a:pathLst>
              <a:path w="6176060" h="8208697">
                <a:moveTo>
                  <a:pt x="0" y="0"/>
                </a:moveTo>
                <a:lnTo>
                  <a:pt x="6176060" y="0"/>
                </a:lnTo>
                <a:lnTo>
                  <a:pt x="6176060" y="8208697"/>
                </a:lnTo>
                <a:lnTo>
                  <a:pt x="0" y="8208697"/>
                </a:lnTo>
                <a:lnTo>
                  <a:pt x="0" y="0"/>
                </a:lnTo>
                <a:close/>
              </a:path>
            </a:pathLst>
          </a:custGeom>
          <a:blipFill>
            <a:blip r:embed="rId4"/>
            <a:stretch>
              <a:fillRect l="-49746" r="-49746"/>
            </a:stretch>
          </a:blipFill>
        </p:spPr>
      </p:sp>
      <p:sp>
        <p:nvSpPr>
          <p:cNvPr id="12" name="Freeform 12"/>
          <p:cNvSpPr/>
          <p:nvPr/>
        </p:nvSpPr>
        <p:spPr>
          <a:xfrm>
            <a:off x="2142191" y="7210022"/>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sp>
      <p:sp>
        <p:nvSpPr>
          <p:cNvPr id="17" name="TextBox 17"/>
          <p:cNvSpPr txBox="1"/>
          <p:nvPr/>
        </p:nvSpPr>
        <p:spPr>
          <a:xfrm>
            <a:off x="2142191" y="888605"/>
            <a:ext cx="7416941" cy="1543371"/>
          </a:xfrm>
          <a:prstGeom prst="rect">
            <a:avLst/>
          </a:prstGeom>
        </p:spPr>
        <p:txBody>
          <a:bodyPr lIns="0" tIns="0" rIns="0" bIns="0" rtlCol="0" anchor="t">
            <a:spAutoFit/>
          </a:bodyPr>
          <a:lstStyle/>
          <a:p>
            <a:pPr algn="l">
              <a:lnSpc>
                <a:spcPts val="13774"/>
              </a:lnSpc>
            </a:pPr>
            <a:r>
              <a:rPr lang="en-US" sz="7200" spc="978" dirty="0">
                <a:solidFill>
                  <a:srgbClr val="231F20"/>
                </a:solidFill>
                <a:latin typeface="Oswald Bold"/>
              </a:rPr>
              <a:t>INTRODUCTION</a:t>
            </a:r>
          </a:p>
        </p:txBody>
      </p:sp>
      <p:sp>
        <p:nvSpPr>
          <p:cNvPr id="19" name="TextBox 19"/>
          <p:cNvSpPr txBox="1"/>
          <p:nvPr/>
        </p:nvSpPr>
        <p:spPr>
          <a:xfrm>
            <a:off x="3908899" y="6005886"/>
            <a:ext cx="7132181" cy="1539659"/>
          </a:xfrm>
          <a:prstGeom prst="rect">
            <a:avLst/>
          </a:prstGeom>
        </p:spPr>
        <p:txBody>
          <a:bodyPr lIns="0" tIns="0" rIns="0" bIns="0" rtlCol="0" anchor="t">
            <a:spAutoFit/>
          </a:bodyPr>
          <a:lstStyle/>
          <a:p>
            <a:pPr marL="0" lvl="0" indent="0" algn="l">
              <a:lnSpc>
                <a:spcPts val="3050"/>
              </a:lnSpc>
              <a:spcBef>
                <a:spcPct val="0"/>
              </a:spcBef>
            </a:pPr>
            <a:r>
              <a:rPr lang="en-US" sz="2210" spc="216">
                <a:solidFill>
                  <a:srgbClr val="231F20"/>
                </a:solidFill>
                <a:latin typeface="DM Sans"/>
              </a:rPr>
              <a:t>Lorem ipsum dolor sit amet, consectetur adipiscing elit. Duis vulputate nulla at ante rhoncus, vel efficitur felis condimentum. Proin odio odio.</a:t>
            </a:r>
          </a:p>
        </p:txBody>
      </p:sp>
      <p:sp>
        <p:nvSpPr>
          <p:cNvPr id="20" name="Freeform 20"/>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pic>
        <p:nvPicPr>
          <p:cNvPr id="26" name="Picture 25">
            <a:extLst>
              <a:ext uri="{FF2B5EF4-FFF2-40B4-BE49-F238E27FC236}">
                <a16:creationId xmlns:a16="http://schemas.microsoft.com/office/drawing/2014/main" id="{FB22633E-98C8-6FBE-85E7-A82C8C5F8B3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58783" y="1028700"/>
            <a:ext cx="6176061" cy="8283120"/>
          </a:xfrm>
          <a:prstGeom prst="rect">
            <a:avLst/>
          </a:prstGeom>
        </p:spPr>
      </p:pic>
      <p:sp>
        <p:nvSpPr>
          <p:cNvPr id="18" name="TextBox 18"/>
          <p:cNvSpPr txBox="1"/>
          <p:nvPr/>
        </p:nvSpPr>
        <p:spPr>
          <a:xfrm>
            <a:off x="3908899" y="3624745"/>
            <a:ext cx="7132181" cy="1539659"/>
          </a:xfrm>
          <a:prstGeom prst="rect">
            <a:avLst/>
          </a:prstGeom>
        </p:spPr>
        <p:txBody>
          <a:bodyPr lIns="0" tIns="0" rIns="0" bIns="0" rtlCol="0" anchor="t">
            <a:spAutoFit/>
          </a:bodyPr>
          <a:lstStyle/>
          <a:p>
            <a:pPr marL="0" lvl="0" indent="0" algn="l">
              <a:lnSpc>
                <a:spcPts val="3050"/>
              </a:lnSpc>
              <a:spcBef>
                <a:spcPct val="0"/>
              </a:spcBef>
            </a:pPr>
            <a:r>
              <a:rPr lang="en-US" sz="2210" spc="216" dirty="0">
                <a:solidFill>
                  <a:srgbClr val="231F20"/>
                </a:solidFill>
                <a:latin typeface="DM Sans"/>
              </a:rPr>
              <a:t>Lorem ipsum dolor sit </a:t>
            </a:r>
            <a:r>
              <a:rPr lang="en-US" sz="2210" spc="216" dirty="0" err="1">
                <a:solidFill>
                  <a:srgbClr val="231F20"/>
                </a:solidFill>
                <a:latin typeface="DM Sans"/>
              </a:rPr>
              <a:t>amet</a:t>
            </a:r>
            <a:r>
              <a:rPr lang="en-US" sz="2210" spc="216" dirty="0">
                <a:solidFill>
                  <a:srgbClr val="231F20"/>
                </a:solidFill>
                <a:latin typeface="DM Sans"/>
              </a:rPr>
              <a:t>, </a:t>
            </a:r>
            <a:r>
              <a:rPr lang="en-US" sz="2210" spc="216" dirty="0" err="1">
                <a:solidFill>
                  <a:srgbClr val="231F20"/>
                </a:solidFill>
                <a:latin typeface="DM Sans"/>
              </a:rPr>
              <a:t>consectetur</a:t>
            </a:r>
            <a:r>
              <a:rPr lang="en-US" sz="2210" spc="216" dirty="0">
                <a:solidFill>
                  <a:srgbClr val="231F20"/>
                </a:solidFill>
                <a:latin typeface="DM Sans"/>
              </a:rPr>
              <a:t> </a:t>
            </a:r>
            <a:r>
              <a:rPr lang="en-US" sz="2210" spc="216" dirty="0" err="1">
                <a:solidFill>
                  <a:srgbClr val="231F20"/>
                </a:solidFill>
                <a:latin typeface="DM Sans"/>
              </a:rPr>
              <a:t>adipiscing</a:t>
            </a:r>
            <a:r>
              <a:rPr lang="en-US" sz="2210" spc="216" dirty="0">
                <a:solidFill>
                  <a:srgbClr val="231F20"/>
                </a:solidFill>
                <a:latin typeface="DM Sans"/>
              </a:rPr>
              <a:t> </a:t>
            </a:r>
            <a:r>
              <a:rPr lang="en-US" sz="2210" spc="216" dirty="0" err="1">
                <a:solidFill>
                  <a:srgbClr val="231F20"/>
                </a:solidFill>
                <a:latin typeface="DM Sans"/>
              </a:rPr>
              <a:t>elit</a:t>
            </a:r>
            <a:r>
              <a:rPr lang="en-US" sz="2210" spc="216" dirty="0">
                <a:solidFill>
                  <a:srgbClr val="231F20"/>
                </a:solidFill>
                <a:latin typeface="DM Sans"/>
              </a:rPr>
              <a:t>. Duis </a:t>
            </a:r>
            <a:r>
              <a:rPr lang="en-US" sz="2210" spc="216" dirty="0" err="1">
                <a:solidFill>
                  <a:srgbClr val="231F20"/>
                </a:solidFill>
                <a:latin typeface="DM Sans"/>
              </a:rPr>
              <a:t>vulputate</a:t>
            </a:r>
            <a:r>
              <a:rPr lang="en-US" sz="2210" spc="216" dirty="0">
                <a:solidFill>
                  <a:srgbClr val="231F20"/>
                </a:solidFill>
                <a:latin typeface="DM Sans"/>
              </a:rPr>
              <a:t> </a:t>
            </a:r>
            <a:r>
              <a:rPr lang="en-US" sz="2210" spc="216" dirty="0" err="1">
                <a:solidFill>
                  <a:srgbClr val="231F20"/>
                </a:solidFill>
                <a:latin typeface="DM Sans"/>
              </a:rPr>
              <a:t>nulla</a:t>
            </a:r>
            <a:r>
              <a:rPr lang="en-US" sz="2210" spc="216" dirty="0">
                <a:solidFill>
                  <a:srgbClr val="231F20"/>
                </a:solidFill>
                <a:latin typeface="DM Sans"/>
              </a:rPr>
              <a:t> at ante </a:t>
            </a:r>
            <a:r>
              <a:rPr lang="en-US" sz="2210" spc="216" dirty="0" err="1">
                <a:solidFill>
                  <a:srgbClr val="231F20"/>
                </a:solidFill>
                <a:latin typeface="DM Sans"/>
              </a:rPr>
              <a:t>rhoncus</a:t>
            </a:r>
            <a:r>
              <a:rPr lang="en-US" sz="2210" spc="216" dirty="0">
                <a:solidFill>
                  <a:srgbClr val="231F20"/>
                </a:solidFill>
                <a:latin typeface="DM Sans"/>
              </a:rPr>
              <a:t>, vel </a:t>
            </a:r>
            <a:r>
              <a:rPr lang="en-US" sz="2210" spc="216" dirty="0" err="1">
                <a:solidFill>
                  <a:srgbClr val="231F20"/>
                </a:solidFill>
                <a:latin typeface="DM Sans"/>
              </a:rPr>
              <a:t>efficitur</a:t>
            </a:r>
            <a:r>
              <a:rPr lang="en-US" sz="2210" spc="216" dirty="0">
                <a:solidFill>
                  <a:srgbClr val="231F20"/>
                </a:solidFill>
                <a:latin typeface="DM Sans"/>
              </a:rPr>
              <a:t> </a:t>
            </a:r>
            <a:r>
              <a:rPr lang="en-US" sz="2210" spc="216" dirty="0" err="1">
                <a:solidFill>
                  <a:srgbClr val="231F20"/>
                </a:solidFill>
                <a:latin typeface="DM Sans"/>
              </a:rPr>
              <a:t>felis</a:t>
            </a:r>
            <a:r>
              <a:rPr lang="en-US" sz="2210" spc="216" dirty="0">
                <a:solidFill>
                  <a:srgbClr val="231F20"/>
                </a:solidFill>
                <a:latin typeface="DM Sans"/>
              </a:rPr>
              <a:t> </a:t>
            </a:r>
            <a:r>
              <a:rPr lang="en-US" sz="2210" spc="216" dirty="0" err="1">
                <a:solidFill>
                  <a:srgbClr val="231F20"/>
                </a:solidFill>
                <a:latin typeface="DM Sans"/>
              </a:rPr>
              <a:t>condimentum</a:t>
            </a:r>
            <a:r>
              <a:rPr lang="en-US" sz="2210" spc="216" dirty="0">
                <a:solidFill>
                  <a:srgbClr val="231F20"/>
                </a:solidFill>
                <a:latin typeface="DM Sans"/>
              </a:rPr>
              <a:t>. Proin </a:t>
            </a:r>
            <a:r>
              <a:rPr lang="en-US" sz="2210" spc="216" dirty="0" err="1">
                <a:solidFill>
                  <a:srgbClr val="231F20"/>
                </a:solidFill>
                <a:latin typeface="DM Sans"/>
              </a:rPr>
              <a:t>odio</a:t>
            </a:r>
            <a:r>
              <a:rPr lang="en-US" sz="2210" spc="216" dirty="0">
                <a:solidFill>
                  <a:srgbClr val="231F20"/>
                </a:solidFill>
                <a:latin typeface="DM Sans"/>
              </a:rPr>
              <a:t> </a:t>
            </a:r>
            <a:r>
              <a:rPr lang="en-US" sz="2210" spc="216" dirty="0" err="1">
                <a:solidFill>
                  <a:srgbClr val="231F20"/>
                </a:solidFill>
                <a:latin typeface="DM Sans"/>
              </a:rPr>
              <a:t>odio</a:t>
            </a:r>
            <a:r>
              <a:rPr lang="en-US" sz="2210" spc="216" dirty="0">
                <a:solidFill>
                  <a:srgbClr val="231F20"/>
                </a:solidFill>
                <a:latin typeface="DM Sans"/>
              </a:rPr>
              <a:t>.</a:t>
            </a:r>
          </a:p>
        </p:txBody>
      </p:sp>
      <p:grpSp>
        <p:nvGrpSpPr>
          <p:cNvPr id="8" name="Group 8"/>
          <p:cNvGrpSpPr/>
          <p:nvPr/>
        </p:nvGrpSpPr>
        <p:grpSpPr>
          <a:xfrm>
            <a:off x="2142191" y="3396305"/>
            <a:ext cx="9610044" cy="1948998"/>
            <a:chOff x="0" y="0"/>
            <a:chExt cx="3682024" cy="746746"/>
          </a:xfrm>
        </p:grpSpPr>
        <p:sp>
          <p:nvSpPr>
            <p:cNvPr id="9" name="Freeform 9"/>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txBody>
            <a:bodyPr/>
            <a:lstStyle/>
            <a:p>
              <a:endParaRPr lang="en-US" dirty="0"/>
            </a:p>
          </p:txBody>
        </p:sp>
        <p:sp>
          <p:nvSpPr>
            <p:cNvPr id="10" name="TextBox 10"/>
            <p:cNvSpPr txBox="1"/>
            <p:nvPr/>
          </p:nvSpPr>
          <p:spPr>
            <a:xfrm>
              <a:off x="0" y="-19050"/>
              <a:ext cx="3682024" cy="765796"/>
            </a:xfrm>
            <a:prstGeom prst="rect">
              <a:avLst/>
            </a:prstGeom>
          </p:spPr>
          <p:txBody>
            <a:bodyPr lIns="50800" tIns="50800" rIns="50800" bIns="50800" rtlCol="0" anchor="ctr"/>
            <a:lstStyle/>
            <a:p>
              <a:pPr algn="ctr">
                <a:lnSpc>
                  <a:spcPts val="2859"/>
                </a:lnSpc>
              </a:pPr>
              <a:endParaRPr/>
            </a:p>
          </p:txBody>
        </p:sp>
      </p:grpSp>
      <p:grpSp>
        <p:nvGrpSpPr>
          <p:cNvPr id="13" name="Group 13"/>
          <p:cNvGrpSpPr/>
          <p:nvPr/>
        </p:nvGrpSpPr>
        <p:grpSpPr>
          <a:xfrm>
            <a:off x="2142191" y="5777447"/>
            <a:ext cx="9610044" cy="1948998"/>
            <a:chOff x="0" y="0"/>
            <a:chExt cx="3682024" cy="746746"/>
          </a:xfrm>
        </p:grpSpPr>
        <p:sp>
          <p:nvSpPr>
            <p:cNvPr id="14" name="Freeform 14"/>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sp>
        <p:sp>
          <p:nvSpPr>
            <p:cNvPr id="15" name="TextBox 15"/>
            <p:cNvSpPr txBox="1"/>
            <p:nvPr/>
          </p:nvSpPr>
          <p:spPr>
            <a:xfrm>
              <a:off x="0" y="-19050"/>
              <a:ext cx="3682024" cy="765796"/>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2509387" y="3963604"/>
            <a:ext cx="1023860" cy="931096"/>
          </a:xfrm>
          <a:custGeom>
            <a:avLst/>
            <a:gdLst/>
            <a:ahLst/>
            <a:cxnLst/>
            <a:rect l="l" t="t" r="r" b="b"/>
            <a:pathLst>
              <a:path w="1156649" h="1173721">
                <a:moveTo>
                  <a:pt x="0" y="0"/>
                </a:moveTo>
                <a:lnTo>
                  <a:pt x="1156649" y="0"/>
                </a:lnTo>
                <a:lnTo>
                  <a:pt x="1156649" y="1173721"/>
                </a:lnTo>
                <a:lnTo>
                  <a:pt x="0" y="117372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dirty="0"/>
          </a:p>
        </p:txBody>
      </p:sp>
      <p:sp>
        <p:nvSpPr>
          <p:cNvPr id="16" name="Freeform 16"/>
          <p:cNvSpPr/>
          <p:nvPr/>
        </p:nvSpPr>
        <p:spPr>
          <a:xfrm>
            <a:off x="2359055" y="6308253"/>
            <a:ext cx="1050289" cy="1032848"/>
          </a:xfrm>
          <a:custGeom>
            <a:avLst/>
            <a:gdLst/>
            <a:ahLst/>
            <a:cxnLst/>
            <a:rect l="l" t="t" r="r" b="b"/>
            <a:pathLst>
              <a:path w="1159455" h="1178744">
                <a:moveTo>
                  <a:pt x="0" y="0"/>
                </a:moveTo>
                <a:lnTo>
                  <a:pt x="1159455" y="0"/>
                </a:lnTo>
                <a:lnTo>
                  <a:pt x="1159455" y="1178744"/>
                </a:lnTo>
                <a:lnTo>
                  <a:pt x="0" y="117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dirty="0"/>
          </a:p>
        </p:txBody>
      </p:sp>
      <p:sp>
        <p:nvSpPr>
          <p:cNvPr id="29" name="TextBox 28">
            <a:extLst>
              <a:ext uri="{FF2B5EF4-FFF2-40B4-BE49-F238E27FC236}">
                <a16:creationId xmlns:a16="http://schemas.microsoft.com/office/drawing/2014/main" id="{F200BB4D-5E6D-085F-E1DA-CCB07252CA7E}"/>
              </a:ext>
            </a:extLst>
          </p:cNvPr>
          <p:cNvSpPr txBox="1"/>
          <p:nvPr/>
        </p:nvSpPr>
        <p:spPr>
          <a:xfrm>
            <a:off x="3533247" y="5921532"/>
            <a:ext cx="8142618" cy="1538883"/>
          </a:xfrm>
          <a:prstGeom prst="rect">
            <a:avLst/>
          </a:prstGeom>
          <a:noFill/>
        </p:spPr>
        <p:txBody>
          <a:bodyPr wrap="square" rtlCol="0">
            <a:spAutoFit/>
          </a:bodyPr>
          <a:lstStyle/>
          <a:p>
            <a:r>
              <a:rPr lang="en-US" sz="2400" b="1" dirty="0"/>
              <a:t>User Experience and Management</a:t>
            </a:r>
          </a:p>
          <a:p>
            <a:endParaRPr lang="en-US" sz="1050" dirty="0"/>
          </a:p>
          <a:p>
            <a:pPr marL="285750" indent="-285750">
              <a:buFont typeface="Arial" panose="020B0604020202020204" pitchFamily="34" charset="0"/>
              <a:buChar char="•"/>
            </a:pPr>
            <a:r>
              <a:rPr lang="en-GB" sz="2000" dirty="0"/>
              <a:t>Aiming to introduce a dedicated online platform to meet evolving needs.</a:t>
            </a:r>
          </a:p>
          <a:p>
            <a:pPr marL="285750" indent="-285750">
              <a:buFont typeface="Arial" panose="020B0604020202020204" pitchFamily="34" charset="0"/>
              <a:buChar char="•"/>
            </a:pPr>
            <a:r>
              <a:rPr lang="en-GB" sz="2000" dirty="0"/>
              <a:t>Implementing separate panels for administrators, sellers, and buyers.</a:t>
            </a:r>
          </a:p>
          <a:p>
            <a:pPr marL="285750" indent="-285750">
              <a:buFont typeface="Arial" panose="020B0604020202020204" pitchFamily="34" charset="0"/>
              <a:buChar char="•"/>
            </a:pPr>
            <a:r>
              <a:rPr lang="en-GB" sz="2000" dirty="0"/>
              <a:t>Striving for a significant positive impact on overall user experience.</a:t>
            </a:r>
            <a:endParaRPr lang="en-US" sz="2000" dirty="0"/>
          </a:p>
        </p:txBody>
      </p:sp>
      <p:sp>
        <p:nvSpPr>
          <p:cNvPr id="30" name="TextBox 29">
            <a:extLst>
              <a:ext uri="{FF2B5EF4-FFF2-40B4-BE49-F238E27FC236}">
                <a16:creationId xmlns:a16="http://schemas.microsoft.com/office/drawing/2014/main" id="{947172F6-5068-CFA9-FFF3-AF349C071E4D}"/>
              </a:ext>
            </a:extLst>
          </p:cNvPr>
          <p:cNvSpPr txBox="1"/>
          <p:nvPr/>
        </p:nvSpPr>
        <p:spPr>
          <a:xfrm>
            <a:off x="3535617" y="3547468"/>
            <a:ext cx="8744190" cy="1538883"/>
          </a:xfrm>
          <a:prstGeom prst="rect">
            <a:avLst/>
          </a:prstGeom>
          <a:noFill/>
        </p:spPr>
        <p:txBody>
          <a:bodyPr wrap="square" rtlCol="0">
            <a:spAutoFit/>
          </a:bodyPr>
          <a:lstStyle/>
          <a:p>
            <a:r>
              <a:rPr lang="en-US" sz="2400" b="1" dirty="0"/>
              <a:t>Innovation and Efficiency</a:t>
            </a:r>
          </a:p>
          <a:p>
            <a:endParaRPr lang="en-US" sz="1000" b="1" dirty="0"/>
          </a:p>
          <a:p>
            <a:pPr marL="342900" indent="-342900">
              <a:buFont typeface="Arial" panose="020B0604020202020204" pitchFamily="34" charset="0"/>
              <a:buChar char="•"/>
            </a:pPr>
            <a:r>
              <a:rPr lang="en-GB" sz="2000" dirty="0"/>
              <a:t>Focused on innovation and efficiency in the online marketplace.</a:t>
            </a:r>
          </a:p>
          <a:p>
            <a:pPr marL="342900" indent="-342900">
              <a:buFont typeface="Arial" panose="020B0604020202020204" pitchFamily="34" charset="0"/>
              <a:buChar char="•"/>
            </a:pPr>
            <a:r>
              <a:rPr lang="en-GB" sz="2000" dirty="0"/>
              <a:t>Creating a seamless and secure online environment for transactions.</a:t>
            </a:r>
          </a:p>
          <a:p>
            <a:pPr marL="342900" indent="-342900">
              <a:buFont typeface="Arial" panose="020B0604020202020204" pitchFamily="34" charset="0"/>
              <a:buChar char="•"/>
            </a:pPr>
            <a:r>
              <a:rPr lang="en-GB" sz="2000" dirty="0"/>
              <a:t>Aiming to enhance and modernize spare parts transactions in the market.</a:t>
            </a:r>
            <a:endParaRPr lang="en-US"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720102" y="3030981"/>
            <a:ext cx="14424898" cy="1640193"/>
          </a:xfrm>
          <a:prstGeom prst="rect">
            <a:avLst/>
          </a:prstGeom>
        </p:spPr>
        <p:txBody>
          <a:bodyPr wrap="square" lIns="0" tIns="0" rIns="0" bIns="0" rtlCol="0" anchor="t">
            <a:spAutoFit/>
          </a:bodyPr>
          <a:lstStyle/>
          <a:p>
            <a:pPr algn="l">
              <a:lnSpc>
                <a:spcPts val="13948"/>
              </a:lnSpc>
            </a:pPr>
            <a:r>
              <a:rPr lang="en-US" sz="8800" spc="990" dirty="0">
                <a:solidFill>
                  <a:srgbClr val="FFFFFF"/>
                </a:solidFill>
                <a:latin typeface="Oswald Bold"/>
              </a:rPr>
              <a:t>PROBLEM STATEMENT</a:t>
            </a:r>
          </a:p>
        </p:txBody>
      </p:sp>
      <p:sp>
        <p:nvSpPr>
          <p:cNvPr id="4" name="Freeform 4"/>
          <p:cNvSpPr/>
          <p:nvPr/>
        </p:nvSpPr>
        <p:spPr>
          <a:xfrm>
            <a:off x="13944600" y="-3843198"/>
            <a:ext cx="15344547"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2720102" y="4905847"/>
            <a:ext cx="10951206" cy="4431983"/>
          </a:xfrm>
          <a:prstGeom prst="rect">
            <a:avLst/>
          </a:prstGeom>
        </p:spPr>
        <p:txBody>
          <a:bodyPr lIns="0" tIns="0" rIns="0" bIns="0" rtlCol="0" anchor="t">
            <a:spAutoFit/>
          </a:bodyPr>
          <a:lstStyle/>
          <a:p>
            <a:pPr marL="285750" indent="-285750" algn="just">
              <a:buFont typeface="Arial" pitchFamily="34" charset="0"/>
              <a:buChar char="•"/>
            </a:pPr>
            <a:r>
              <a:rPr lang="en-US" sz="3200" b="0" dirty="0">
                <a:solidFill>
                  <a:schemeClr val="bg1"/>
                </a:solidFill>
              </a:rPr>
              <a:t>The current automotive spare parts market in Pakistan lacks a dedicated online platform focused on facilitating transactions for second-hand spare parts.</a:t>
            </a:r>
          </a:p>
          <a:p>
            <a:pPr marL="285750" indent="-285750" algn="just">
              <a:buFont typeface="Arial" pitchFamily="34" charset="0"/>
              <a:buChar char="•"/>
            </a:pPr>
            <a:r>
              <a:rPr lang="en-US" sz="3200" b="0" dirty="0">
                <a:solidFill>
                  <a:schemeClr val="bg1"/>
                </a:solidFill>
              </a:rPr>
              <a:t>Buyers face challenges in accessing a wide range of second-hand spare parts, limiting their choices and opportunities to find suitable products.</a:t>
            </a:r>
          </a:p>
          <a:p>
            <a:pPr marL="285750" indent="-285750" algn="just">
              <a:buFont typeface="Arial" pitchFamily="34" charset="0"/>
              <a:buChar char="•"/>
            </a:pPr>
            <a:r>
              <a:rPr lang="en-US" sz="3200" b="0" dirty="0">
                <a:solidFill>
                  <a:schemeClr val="bg1"/>
                </a:solidFill>
              </a:rPr>
              <a:t>The current market's lack of a dedicated platform contributes to a transparency deficit, making it difficult for users to make informed decisions about their purchases.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686800" y="-10401300"/>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5943600" y="1105428"/>
            <a:ext cx="14424898" cy="1640193"/>
          </a:xfrm>
          <a:prstGeom prst="rect">
            <a:avLst/>
          </a:prstGeom>
        </p:spPr>
        <p:txBody>
          <a:bodyPr wrap="square" lIns="0" tIns="0" rIns="0" bIns="0" rtlCol="0" anchor="t">
            <a:spAutoFit/>
          </a:bodyPr>
          <a:lstStyle/>
          <a:p>
            <a:pPr algn="l">
              <a:lnSpc>
                <a:spcPts val="13948"/>
              </a:lnSpc>
            </a:pPr>
            <a:r>
              <a:rPr lang="en-US" sz="8800" spc="990" dirty="0">
                <a:solidFill>
                  <a:srgbClr val="FFFFFF"/>
                </a:solidFill>
                <a:latin typeface="Oswald Bold"/>
              </a:rPr>
              <a:t>SOLUTION</a:t>
            </a:r>
          </a:p>
        </p:txBody>
      </p:sp>
      <p:sp>
        <p:nvSpPr>
          <p:cNvPr id="4" name="Freeform 4"/>
          <p:cNvSpPr/>
          <p:nvPr/>
        </p:nvSpPr>
        <p:spPr>
          <a:xfrm>
            <a:off x="15163800" y="-4152900"/>
            <a:ext cx="15344547"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2057400" y="3124050"/>
            <a:ext cx="12954000" cy="5909310"/>
          </a:xfrm>
          <a:prstGeom prst="rect">
            <a:avLst/>
          </a:prstGeom>
        </p:spPr>
        <p:txBody>
          <a:bodyPr wrap="square" lIns="0" tIns="0" rIns="0" bIns="0" rtlCol="0" anchor="t">
            <a:spAutoFit/>
          </a:bodyPr>
          <a:lstStyle/>
          <a:p>
            <a:pPr marL="285750" indent="-285750" algn="just">
              <a:buFont typeface="Arial" pitchFamily="34" charset="0"/>
              <a:buChar char="•"/>
            </a:pPr>
            <a:r>
              <a:rPr lang="en-US" sz="3200" b="0" dirty="0">
                <a:solidFill>
                  <a:schemeClr val="bg1"/>
                </a:solidFill>
              </a:rPr>
              <a:t>The automotive spare parts market in Pakistan currently lacks a centralized and dedicated online platform, resulting in a fragmented market presence.</a:t>
            </a:r>
          </a:p>
          <a:p>
            <a:pPr marL="285750" indent="-285750" algn="just">
              <a:buFont typeface="Arial" pitchFamily="34" charset="0"/>
              <a:buChar char="•"/>
            </a:pPr>
            <a:r>
              <a:rPr lang="en-US" sz="3200" b="0" dirty="0">
                <a:solidFill>
                  <a:schemeClr val="bg1"/>
                </a:solidFill>
              </a:rPr>
              <a:t>Existing e-commerce platforms provide spare parts as a subset, lacking specialized features essential for the automotive spare parts industry.</a:t>
            </a:r>
          </a:p>
          <a:p>
            <a:pPr marL="285750" indent="-285750" algn="just">
              <a:buFont typeface="Arial" pitchFamily="34" charset="0"/>
              <a:buChar char="•"/>
            </a:pPr>
            <a:r>
              <a:rPr lang="en-US" sz="3200" b="0" dirty="0">
                <a:solidFill>
                  <a:schemeClr val="bg1"/>
                </a:solidFill>
              </a:rPr>
              <a:t>Buyers and sellers often face inefficiencies in transactions, including limited product information, inadequate search functionalities, and cumbersome order processing.</a:t>
            </a:r>
          </a:p>
          <a:p>
            <a:pPr marL="285750" indent="-285750" algn="just">
              <a:buFont typeface="Arial" pitchFamily="34" charset="0"/>
              <a:buChar char="•"/>
            </a:pPr>
            <a:r>
              <a:rPr lang="en-US" sz="3200" b="0" dirty="0">
                <a:solidFill>
                  <a:schemeClr val="bg1"/>
                </a:solidFill>
              </a:rPr>
              <a:t>The review and rating systems on general e-commerce platforms do not cater specifically to the automotive spare parts market, impacting the credibility of product and seller reviews.</a:t>
            </a:r>
          </a:p>
          <a:p>
            <a:pPr marL="285750" indent="-285750" algn="just">
              <a:buFont typeface="Arial" pitchFamily="34" charset="0"/>
              <a:buChar char="•"/>
            </a:pPr>
            <a:r>
              <a:rPr lang="en-US" sz="3200" b="0" dirty="0">
                <a:solidFill>
                  <a:schemeClr val="bg1"/>
                </a:solidFill>
              </a:rPr>
              <a:t>The current solutions often prioritize new spare parts, neglecting the growing demand and potential of the second-hand spare parts market.</a:t>
            </a:r>
          </a:p>
        </p:txBody>
      </p:sp>
    </p:spTree>
    <p:extLst>
      <p:ext uri="{BB962C8B-B14F-4D97-AF65-F5344CB8AC3E}">
        <p14:creationId xmlns:p14="http://schemas.microsoft.com/office/powerpoint/2010/main" val="6141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Freeform 2">
            <a:extLst>
              <a:ext uri="{FF2B5EF4-FFF2-40B4-BE49-F238E27FC236}">
                <a16:creationId xmlns:a16="http://schemas.microsoft.com/office/drawing/2014/main" id="{09F37FDC-21A8-C8D5-BB18-FEA2A17DF9EA}"/>
              </a:ext>
            </a:extLst>
          </p:cNvPr>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422306" y="1233365"/>
            <a:ext cx="17359796" cy="1086371"/>
          </a:xfrm>
          <a:prstGeom prst="rect">
            <a:avLst/>
          </a:prstGeom>
        </p:spPr>
        <p:txBody>
          <a:bodyPr>
            <a:normAutofit fontScale="92500" lnSpcReduction="20000"/>
          </a:bodyPr>
          <a:lstStyle/>
          <a:p>
            <a:r>
              <a:rPr lang="en-US" b="1" dirty="0"/>
              <a:t>FACTORS CONSIDERED</a:t>
            </a:r>
          </a:p>
        </p:txBody>
      </p:sp>
      <p:grpSp>
        <p:nvGrpSpPr>
          <p:cNvPr id="5" name="Group 4">
            <a:extLst>
              <a:ext uri="{FF2B5EF4-FFF2-40B4-BE49-F238E27FC236}">
                <a16:creationId xmlns:a16="http://schemas.microsoft.com/office/drawing/2014/main" id="{2F13A143-FABB-4419-8242-942D0B28963F}"/>
              </a:ext>
            </a:extLst>
          </p:cNvPr>
          <p:cNvGrpSpPr/>
          <p:nvPr/>
        </p:nvGrpSpPr>
        <p:grpSpPr>
          <a:xfrm>
            <a:off x="1920600" y="3314700"/>
            <a:ext cx="629924" cy="629924"/>
            <a:chOff x="2037500" y="3040187"/>
            <a:chExt cx="419949" cy="419949"/>
          </a:xfrm>
          <a:solidFill>
            <a:schemeClr val="tx1"/>
          </a:solidFill>
        </p:grpSpPr>
        <p:sp>
          <p:nvSpPr>
            <p:cNvPr id="3" name="Circle: Hollow 2">
              <a:extLst>
                <a:ext uri="{FF2B5EF4-FFF2-40B4-BE49-F238E27FC236}">
                  <a16:creationId xmlns:a16="http://schemas.microsoft.com/office/drawing/2014/main" id="{EEB31F12-24DE-47BD-96A4-4772956DE499}"/>
                </a:ext>
              </a:extLst>
            </p:cNvPr>
            <p:cNvSpPr/>
            <p:nvPr/>
          </p:nvSpPr>
          <p:spPr>
            <a:xfrm>
              <a:off x="2037500" y="3040187"/>
              <a:ext cx="419949" cy="419949"/>
            </a:xfrm>
            <a:prstGeom prst="donut">
              <a:avLst>
                <a:gd name="adj" fmla="val 11391"/>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95000"/>
                    <a:lumOff val="5000"/>
                  </a:schemeClr>
                </a:solidFill>
              </a:endParaRPr>
            </a:p>
          </p:txBody>
        </p:sp>
        <p:sp>
          <p:nvSpPr>
            <p:cNvPr id="4" name="Oval 3">
              <a:extLst>
                <a:ext uri="{FF2B5EF4-FFF2-40B4-BE49-F238E27FC236}">
                  <a16:creationId xmlns:a16="http://schemas.microsoft.com/office/drawing/2014/main" id="{68E69175-0207-4400-9307-16A395CEF473}"/>
                </a:ext>
              </a:extLst>
            </p:cNvPr>
            <p:cNvSpPr/>
            <p:nvPr/>
          </p:nvSpPr>
          <p:spPr>
            <a:xfrm>
              <a:off x="2133174" y="3135861"/>
              <a:ext cx="228600" cy="228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95000"/>
                    <a:lumOff val="5000"/>
                  </a:schemeClr>
                </a:solidFill>
              </a:endParaRPr>
            </a:p>
          </p:txBody>
        </p:sp>
      </p:grpSp>
      <p:sp>
        <p:nvSpPr>
          <p:cNvPr id="6" name="Rectangle 5">
            <a:extLst>
              <a:ext uri="{FF2B5EF4-FFF2-40B4-BE49-F238E27FC236}">
                <a16:creationId xmlns:a16="http://schemas.microsoft.com/office/drawing/2014/main" id="{F75BF166-7072-4AA4-8069-95FD145B99C4}"/>
              </a:ext>
            </a:extLst>
          </p:cNvPr>
          <p:cNvSpPr/>
          <p:nvPr/>
        </p:nvSpPr>
        <p:spPr>
          <a:xfrm>
            <a:off x="2251710" y="3314700"/>
            <a:ext cx="13784580" cy="71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95000"/>
                  <a:lumOff val="5000"/>
                </a:schemeClr>
              </a:solidFill>
            </a:endParaRPr>
          </a:p>
        </p:txBody>
      </p:sp>
      <p:sp>
        <p:nvSpPr>
          <p:cNvPr id="7" name="Rectangle 6">
            <a:extLst>
              <a:ext uri="{FF2B5EF4-FFF2-40B4-BE49-F238E27FC236}">
                <a16:creationId xmlns:a16="http://schemas.microsoft.com/office/drawing/2014/main" id="{5C6FBDA3-ED66-49D2-BEF6-9F5587F30E48}"/>
              </a:ext>
            </a:extLst>
          </p:cNvPr>
          <p:cNvSpPr/>
          <p:nvPr/>
        </p:nvSpPr>
        <p:spPr>
          <a:xfrm>
            <a:off x="2251710" y="3873186"/>
            <a:ext cx="13784580" cy="71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9" name="Group 8">
            <a:extLst>
              <a:ext uri="{FF2B5EF4-FFF2-40B4-BE49-F238E27FC236}">
                <a16:creationId xmlns:a16="http://schemas.microsoft.com/office/drawing/2014/main" id="{EB5B7656-A25F-4708-B7CC-F3B88884B984}"/>
              </a:ext>
            </a:extLst>
          </p:cNvPr>
          <p:cNvGrpSpPr/>
          <p:nvPr/>
        </p:nvGrpSpPr>
        <p:grpSpPr>
          <a:xfrm>
            <a:off x="15686042" y="3327823"/>
            <a:ext cx="629924" cy="629924"/>
            <a:chOff x="2037500" y="3040187"/>
            <a:chExt cx="419949" cy="419949"/>
          </a:xfrm>
          <a:solidFill>
            <a:schemeClr val="tx1"/>
          </a:solidFill>
        </p:grpSpPr>
        <p:sp>
          <p:nvSpPr>
            <p:cNvPr id="10" name="Circle: Hollow 9">
              <a:extLst>
                <a:ext uri="{FF2B5EF4-FFF2-40B4-BE49-F238E27FC236}">
                  <a16:creationId xmlns:a16="http://schemas.microsoft.com/office/drawing/2014/main" id="{6F3EA9AC-33DD-4240-9690-1E53E7BBA878}"/>
                </a:ext>
              </a:extLst>
            </p:cNvPr>
            <p:cNvSpPr/>
            <p:nvPr/>
          </p:nvSpPr>
          <p:spPr>
            <a:xfrm>
              <a:off x="2037500" y="3040187"/>
              <a:ext cx="419949" cy="419949"/>
            </a:xfrm>
            <a:prstGeom prst="donut">
              <a:avLst>
                <a:gd name="adj" fmla="val 11391"/>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95000"/>
                    <a:lumOff val="5000"/>
                  </a:schemeClr>
                </a:solidFill>
              </a:endParaRPr>
            </a:p>
          </p:txBody>
        </p:sp>
        <p:sp>
          <p:nvSpPr>
            <p:cNvPr id="11" name="Oval 10">
              <a:extLst>
                <a:ext uri="{FF2B5EF4-FFF2-40B4-BE49-F238E27FC236}">
                  <a16:creationId xmlns:a16="http://schemas.microsoft.com/office/drawing/2014/main" id="{DA451C7B-2039-4F27-B6CE-30082BCC35D5}"/>
                </a:ext>
              </a:extLst>
            </p:cNvPr>
            <p:cNvSpPr/>
            <p:nvPr/>
          </p:nvSpPr>
          <p:spPr>
            <a:xfrm>
              <a:off x="2133174" y="3135861"/>
              <a:ext cx="228600" cy="228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95000"/>
                    <a:lumOff val="5000"/>
                  </a:schemeClr>
                </a:solidFill>
              </a:endParaRPr>
            </a:p>
          </p:txBody>
        </p:sp>
      </p:grpSp>
      <p:sp>
        <p:nvSpPr>
          <p:cNvPr id="12" name="Oval 7">
            <a:extLst>
              <a:ext uri="{FF2B5EF4-FFF2-40B4-BE49-F238E27FC236}">
                <a16:creationId xmlns:a16="http://schemas.microsoft.com/office/drawing/2014/main" id="{12070E40-9F06-44F8-A2E8-ACA21E52F4E7}"/>
              </a:ext>
            </a:extLst>
          </p:cNvPr>
          <p:cNvSpPr/>
          <p:nvPr/>
        </p:nvSpPr>
        <p:spPr>
          <a:xfrm>
            <a:off x="8894080" y="3390602"/>
            <a:ext cx="432000" cy="4320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solidFill>
                <a:schemeClr val="tx1">
                  <a:lumMod val="95000"/>
                  <a:lumOff val="5000"/>
                </a:schemeClr>
              </a:solidFill>
            </a:endParaRPr>
          </a:p>
        </p:txBody>
      </p:sp>
      <p:sp>
        <p:nvSpPr>
          <p:cNvPr id="13" name="Oval 8">
            <a:extLst>
              <a:ext uri="{FF2B5EF4-FFF2-40B4-BE49-F238E27FC236}">
                <a16:creationId xmlns:a16="http://schemas.microsoft.com/office/drawing/2014/main" id="{0369B48D-185D-43CE-A13D-9909D1C397DF}"/>
              </a:ext>
            </a:extLst>
          </p:cNvPr>
          <p:cNvSpPr/>
          <p:nvPr/>
        </p:nvSpPr>
        <p:spPr>
          <a:xfrm>
            <a:off x="11195559" y="3390602"/>
            <a:ext cx="432000" cy="4320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solidFill>
                <a:schemeClr val="tx1">
                  <a:lumMod val="95000"/>
                  <a:lumOff val="5000"/>
                </a:schemeClr>
              </a:solidFill>
            </a:endParaRPr>
          </a:p>
        </p:txBody>
      </p:sp>
      <p:sp>
        <p:nvSpPr>
          <p:cNvPr id="14" name="Oval 9">
            <a:extLst>
              <a:ext uri="{FF2B5EF4-FFF2-40B4-BE49-F238E27FC236}">
                <a16:creationId xmlns:a16="http://schemas.microsoft.com/office/drawing/2014/main" id="{C6436BBC-A00D-493C-B710-ADA6F3F520F5}"/>
              </a:ext>
            </a:extLst>
          </p:cNvPr>
          <p:cNvSpPr/>
          <p:nvPr/>
        </p:nvSpPr>
        <p:spPr>
          <a:xfrm>
            <a:off x="13497037" y="3390602"/>
            <a:ext cx="432000" cy="4320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solidFill>
                <a:schemeClr val="tx1">
                  <a:lumMod val="95000"/>
                  <a:lumOff val="5000"/>
                </a:schemeClr>
              </a:solidFill>
            </a:endParaRPr>
          </a:p>
        </p:txBody>
      </p:sp>
      <p:sp>
        <p:nvSpPr>
          <p:cNvPr id="16" name="Oval 12">
            <a:extLst>
              <a:ext uri="{FF2B5EF4-FFF2-40B4-BE49-F238E27FC236}">
                <a16:creationId xmlns:a16="http://schemas.microsoft.com/office/drawing/2014/main" id="{97084A4E-2D1B-4271-8572-653178BF0EF3}"/>
              </a:ext>
            </a:extLst>
          </p:cNvPr>
          <p:cNvSpPr/>
          <p:nvPr/>
        </p:nvSpPr>
        <p:spPr>
          <a:xfrm>
            <a:off x="4291123" y="3390602"/>
            <a:ext cx="432000" cy="4320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solidFill>
                <a:schemeClr val="tx1">
                  <a:lumMod val="95000"/>
                  <a:lumOff val="5000"/>
                </a:schemeClr>
              </a:solidFill>
            </a:endParaRPr>
          </a:p>
        </p:txBody>
      </p:sp>
      <p:sp>
        <p:nvSpPr>
          <p:cNvPr id="17" name="Oval 13">
            <a:extLst>
              <a:ext uri="{FF2B5EF4-FFF2-40B4-BE49-F238E27FC236}">
                <a16:creationId xmlns:a16="http://schemas.microsoft.com/office/drawing/2014/main" id="{A0240128-0CEF-4E48-A50F-6587512F0713}"/>
              </a:ext>
            </a:extLst>
          </p:cNvPr>
          <p:cNvSpPr/>
          <p:nvPr/>
        </p:nvSpPr>
        <p:spPr>
          <a:xfrm>
            <a:off x="6592602" y="3390602"/>
            <a:ext cx="432000" cy="4320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solidFill>
                <a:schemeClr val="tx1">
                  <a:lumMod val="95000"/>
                  <a:lumOff val="5000"/>
                </a:schemeClr>
              </a:solidFill>
            </a:endParaRPr>
          </a:p>
        </p:txBody>
      </p:sp>
      <p:sp>
        <p:nvSpPr>
          <p:cNvPr id="18" name="Oval 113">
            <a:extLst>
              <a:ext uri="{FF2B5EF4-FFF2-40B4-BE49-F238E27FC236}">
                <a16:creationId xmlns:a16="http://schemas.microsoft.com/office/drawing/2014/main" id="{3E890389-F6B7-4E7F-873B-DC5920EE3ACF}"/>
              </a:ext>
            </a:extLst>
          </p:cNvPr>
          <p:cNvSpPr/>
          <p:nvPr/>
        </p:nvSpPr>
        <p:spPr>
          <a:xfrm>
            <a:off x="6295602" y="4435394"/>
            <a:ext cx="1026000" cy="102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p>
        </p:txBody>
      </p:sp>
      <p:cxnSp>
        <p:nvCxnSpPr>
          <p:cNvPr id="22" name="Straight Arrow Connector 115">
            <a:extLst>
              <a:ext uri="{FF2B5EF4-FFF2-40B4-BE49-F238E27FC236}">
                <a16:creationId xmlns:a16="http://schemas.microsoft.com/office/drawing/2014/main" id="{952D92D8-6A16-489C-81DB-48A1BD9AD74A}"/>
              </a:ext>
            </a:extLst>
          </p:cNvPr>
          <p:cNvCxnSpPr>
            <a:cxnSpLocks/>
          </p:cNvCxnSpPr>
          <p:nvPr/>
        </p:nvCxnSpPr>
        <p:spPr>
          <a:xfrm flipV="1">
            <a:off x="6808602" y="3994549"/>
            <a:ext cx="0" cy="44084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Oval 119">
            <a:extLst>
              <a:ext uri="{FF2B5EF4-FFF2-40B4-BE49-F238E27FC236}">
                <a16:creationId xmlns:a16="http://schemas.microsoft.com/office/drawing/2014/main" id="{EC428F3E-86E5-4C7E-8BB6-C19481FC476A}"/>
              </a:ext>
            </a:extLst>
          </p:cNvPr>
          <p:cNvSpPr/>
          <p:nvPr/>
        </p:nvSpPr>
        <p:spPr>
          <a:xfrm>
            <a:off x="10898559" y="4437133"/>
            <a:ext cx="1026000" cy="102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p>
        </p:txBody>
      </p:sp>
      <p:grpSp>
        <p:nvGrpSpPr>
          <p:cNvPr id="24" name="Group 15">
            <a:extLst>
              <a:ext uri="{FF2B5EF4-FFF2-40B4-BE49-F238E27FC236}">
                <a16:creationId xmlns:a16="http://schemas.microsoft.com/office/drawing/2014/main" id="{2A5BB4C8-E69F-45C8-A663-C258CC19F233}"/>
              </a:ext>
            </a:extLst>
          </p:cNvPr>
          <p:cNvGrpSpPr/>
          <p:nvPr/>
        </p:nvGrpSpPr>
        <p:grpSpPr>
          <a:xfrm>
            <a:off x="10248857" y="5388928"/>
            <a:ext cx="2325408" cy="1683995"/>
            <a:chOff x="4898132" y="3256943"/>
            <a:chExt cx="1550271" cy="1122662"/>
          </a:xfrm>
        </p:grpSpPr>
        <p:sp>
          <p:nvSpPr>
            <p:cNvPr id="25" name="TextBox 24">
              <a:extLst>
                <a:ext uri="{FF2B5EF4-FFF2-40B4-BE49-F238E27FC236}">
                  <a16:creationId xmlns:a16="http://schemas.microsoft.com/office/drawing/2014/main" id="{078EF781-76A1-4B0F-A911-4E1AEBF5122C}"/>
                </a:ext>
              </a:extLst>
            </p:cNvPr>
            <p:cNvSpPr txBox="1"/>
            <p:nvPr/>
          </p:nvSpPr>
          <p:spPr>
            <a:xfrm>
              <a:off x="4898136" y="3256943"/>
              <a:ext cx="1550267" cy="492442"/>
            </a:xfrm>
            <a:prstGeom prst="rect">
              <a:avLst/>
            </a:prstGeom>
            <a:noFill/>
          </p:spPr>
          <p:txBody>
            <a:bodyPr wrap="square" rtlCol="0" anchor="ctr">
              <a:spAutoFit/>
            </a:bodyPr>
            <a:lstStyle/>
            <a:p>
              <a:pPr algn="ctr"/>
              <a:r>
                <a:rPr lang="en-US" altLang="ko-KR" sz="2100" b="1" dirty="0">
                  <a:solidFill>
                    <a:schemeClr val="tx1">
                      <a:lumMod val="75000"/>
                      <a:lumOff val="25000"/>
                    </a:schemeClr>
                  </a:solidFill>
                  <a:cs typeface="Arial" pitchFamily="34" charset="0"/>
                </a:rPr>
                <a:t>Administrator Oversight</a:t>
              </a:r>
              <a:endParaRPr lang="ko-KR" altLang="en-US" sz="2100" b="1" dirty="0">
                <a:solidFill>
                  <a:schemeClr val="tx1">
                    <a:lumMod val="75000"/>
                    <a:lumOff val="25000"/>
                  </a:schemeClr>
                </a:solidFill>
                <a:cs typeface="Arial" pitchFamily="34" charset="0"/>
              </a:endParaRPr>
            </a:p>
          </p:txBody>
        </p:sp>
        <p:sp>
          <p:nvSpPr>
            <p:cNvPr id="26" name="TextBox 25">
              <a:extLst>
                <a:ext uri="{FF2B5EF4-FFF2-40B4-BE49-F238E27FC236}">
                  <a16:creationId xmlns:a16="http://schemas.microsoft.com/office/drawing/2014/main" id="{789098CB-95E4-43CE-84B8-A26CABB013A6}"/>
                </a:ext>
              </a:extLst>
            </p:cNvPr>
            <p:cNvSpPr txBox="1"/>
            <p:nvPr/>
          </p:nvSpPr>
          <p:spPr>
            <a:xfrm>
              <a:off x="4898132" y="3764052"/>
              <a:ext cx="1550267" cy="615553"/>
            </a:xfrm>
            <a:prstGeom prst="rect">
              <a:avLst/>
            </a:prstGeom>
            <a:noFill/>
          </p:spPr>
          <p:txBody>
            <a:bodyPr wrap="square" rtlCol="0">
              <a:spAutoFit/>
            </a:bodyPr>
            <a:lstStyle/>
            <a:p>
              <a:pPr algn="ctr"/>
              <a:r>
                <a:rPr lang="en-GB" altLang="ko-KR" dirty="0">
                  <a:solidFill>
                    <a:schemeClr val="tx1">
                      <a:lumMod val="75000"/>
                      <a:lumOff val="25000"/>
                    </a:schemeClr>
                  </a:solidFill>
                  <a:cs typeface="Arial" pitchFamily="34" charset="0"/>
                </a:rPr>
                <a:t>Admins maintain platform integrity and smooth operations.</a:t>
              </a:r>
              <a:endParaRPr lang="ko-KR" altLang="en-US" dirty="0">
                <a:solidFill>
                  <a:schemeClr val="tx1">
                    <a:lumMod val="75000"/>
                    <a:lumOff val="25000"/>
                  </a:schemeClr>
                </a:solidFill>
                <a:cs typeface="Arial" pitchFamily="34" charset="0"/>
              </a:endParaRPr>
            </a:p>
          </p:txBody>
        </p:sp>
      </p:grpSp>
      <p:cxnSp>
        <p:nvCxnSpPr>
          <p:cNvPr id="27" name="Straight Arrow Connector 121">
            <a:extLst>
              <a:ext uri="{FF2B5EF4-FFF2-40B4-BE49-F238E27FC236}">
                <a16:creationId xmlns:a16="http://schemas.microsoft.com/office/drawing/2014/main" id="{B524CF61-D42C-433C-89AF-6FBD0B552EAF}"/>
              </a:ext>
            </a:extLst>
          </p:cNvPr>
          <p:cNvCxnSpPr>
            <a:cxnSpLocks/>
          </p:cNvCxnSpPr>
          <p:nvPr/>
        </p:nvCxnSpPr>
        <p:spPr>
          <a:xfrm flipV="1">
            <a:off x="11411559" y="3908376"/>
            <a:ext cx="0" cy="52875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Oval 125">
            <a:extLst>
              <a:ext uri="{FF2B5EF4-FFF2-40B4-BE49-F238E27FC236}">
                <a16:creationId xmlns:a16="http://schemas.microsoft.com/office/drawing/2014/main" id="{7585456F-2EE4-427D-A3D5-E7B386C6EB30}"/>
              </a:ext>
            </a:extLst>
          </p:cNvPr>
          <p:cNvSpPr/>
          <p:nvPr/>
        </p:nvSpPr>
        <p:spPr>
          <a:xfrm>
            <a:off x="15501511" y="4438870"/>
            <a:ext cx="1026000" cy="102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solidFill>
                <a:schemeClr val="tx1">
                  <a:lumMod val="75000"/>
                  <a:lumOff val="25000"/>
                </a:schemeClr>
              </a:solidFill>
            </a:endParaRPr>
          </a:p>
        </p:txBody>
      </p:sp>
      <p:grpSp>
        <p:nvGrpSpPr>
          <p:cNvPr id="29" name="Group 17">
            <a:extLst>
              <a:ext uri="{FF2B5EF4-FFF2-40B4-BE49-F238E27FC236}">
                <a16:creationId xmlns:a16="http://schemas.microsoft.com/office/drawing/2014/main" id="{7F621EA8-D715-4A52-AE06-08AE772E3D30}"/>
              </a:ext>
            </a:extLst>
          </p:cNvPr>
          <p:cNvGrpSpPr/>
          <p:nvPr/>
        </p:nvGrpSpPr>
        <p:grpSpPr>
          <a:xfrm>
            <a:off x="14849237" y="5491765"/>
            <a:ext cx="2451187" cy="1961985"/>
            <a:chOff x="7119339" y="3150379"/>
            <a:chExt cx="1634124" cy="1307989"/>
          </a:xfrm>
        </p:grpSpPr>
        <p:sp>
          <p:nvSpPr>
            <p:cNvPr id="30" name="TextBox 29">
              <a:extLst>
                <a:ext uri="{FF2B5EF4-FFF2-40B4-BE49-F238E27FC236}">
                  <a16:creationId xmlns:a16="http://schemas.microsoft.com/office/drawing/2014/main" id="{A27560A5-EAB1-46B5-B774-8809BFA4015B}"/>
                </a:ext>
              </a:extLst>
            </p:cNvPr>
            <p:cNvSpPr txBox="1"/>
            <p:nvPr/>
          </p:nvSpPr>
          <p:spPr>
            <a:xfrm>
              <a:off x="7119339" y="3150379"/>
              <a:ext cx="1550267" cy="707886"/>
            </a:xfrm>
            <a:prstGeom prst="rect">
              <a:avLst/>
            </a:prstGeom>
            <a:noFill/>
          </p:spPr>
          <p:txBody>
            <a:bodyPr wrap="square" rtlCol="0" anchor="ctr">
              <a:spAutoFit/>
            </a:bodyPr>
            <a:lstStyle/>
            <a:p>
              <a:pPr algn="ctr"/>
              <a:r>
                <a:rPr lang="en-US" altLang="ko-KR" sz="2100" b="1" dirty="0">
                  <a:solidFill>
                    <a:schemeClr val="tx1">
                      <a:lumMod val="75000"/>
                      <a:lumOff val="25000"/>
                    </a:schemeClr>
                  </a:solidFill>
                  <a:cs typeface="Arial" pitchFamily="34" charset="0"/>
                </a:rPr>
                <a:t>Specialization in Second-Hand Market</a:t>
              </a:r>
              <a:endParaRPr lang="ko-KR" altLang="en-US" sz="2100" b="1" dirty="0">
                <a:solidFill>
                  <a:schemeClr val="tx1">
                    <a:lumMod val="75000"/>
                    <a:lumOff val="25000"/>
                  </a:schemeClr>
                </a:solidFill>
                <a:cs typeface="Arial" pitchFamily="34" charset="0"/>
              </a:endParaRPr>
            </a:p>
          </p:txBody>
        </p:sp>
        <p:sp>
          <p:nvSpPr>
            <p:cNvPr id="31" name="TextBox 30">
              <a:extLst>
                <a:ext uri="{FF2B5EF4-FFF2-40B4-BE49-F238E27FC236}">
                  <a16:creationId xmlns:a16="http://schemas.microsoft.com/office/drawing/2014/main" id="{79F278A3-5E58-41C4-AE56-2E037BD27C3B}"/>
                </a:ext>
              </a:extLst>
            </p:cNvPr>
            <p:cNvSpPr txBox="1"/>
            <p:nvPr/>
          </p:nvSpPr>
          <p:spPr>
            <a:xfrm>
              <a:off x="7203196" y="3842815"/>
              <a:ext cx="1550267" cy="615553"/>
            </a:xfrm>
            <a:prstGeom prst="rect">
              <a:avLst/>
            </a:prstGeom>
            <a:noFill/>
          </p:spPr>
          <p:txBody>
            <a:bodyPr wrap="square" rtlCol="0">
              <a:spAutoFit/>
            </a:bodyPr>
            <a:lstStyle/>
            <a:p>
              <a:pPr algn="ctr"/>
              <a:r>
                <a:rPr lang="en-GB" altLang="ko-KR" dirty="0">
                  <a:solidFill>
                    <a:schemeClr val="tx1">
                      <a:lumMod val="75000"/>
                      <a:lumOff val="25000"/>
                    </a:schemeClr>
                  </a:solidFill>
                  <a:cs typeface="Arial" pitchFamily="34" charset="0"/>
                </a:rPr>
                <a:t>Dedicated to second-hand automotive spare parts.</a:t>
              </a:r>
              <a:endParaRPr lang="ko-KR" altLang="en-US" dirty="0">
                <a:solidFill>
                  <a:schemeClr val="tx1">
                    <a:lumMod val="75000"/>
                    <a:lumOff val="25000"/>
                  </a:schemeClr>
                </a:solidFill>
                <a:cs typeface="Arial" pitchFamily="34" charset="0"/>
              </a:endParaRPr>
            </a:p>
          </p:txBody>
        </p:sp>
      </p:grpSp>
      <p:cxnSp>
        <p:nvCxnSpPr>
          <p:cNvPr id="32" name="Straight Arrow Connector 127">
            <a:extLst>
              <a:ext uri="{FF2B5EF4-FFF2-40B4-BE49-F238E27FC236}">
                <a16:creationId xmlns:a16="http://schemas.microsoft.com/office/drawing/2014/main" id="{869B45C0-81CA-4CEB-9E38-633FCC891DE2}"/>
              </a:ext>
            </a:extLst>
          </p:cNvPr>
          <p:cNvCxnSpPr/>
          <p:nvPr/>
        </p:nvCxnSpPr>
        <p:spPr>
          <a:xfrm flipH="1" flipV="1">
            <a:off x="16011076" y="4017205"/>
            <a:ext cx="6870" cy="42166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Oval 131">
            <a:extLst>
              <a:ext uri="{FF2B5EF4-FFF2-40B4-BE49-F238E27FC236}">
                <a16:creationId xmlns:a16="http://schemas.microsoft.com/office/drawing/2014/main" id="{B5ED1EAB-01FD-47C7-AA3B-BC5755E35DC6}"/>
              </a:ext>
            </a:extLst>
          </p:cNvPr>
          <p:cNvSpPr/>
          <p:nvPr/>
        </p:nvSpPr>
        <p:spPr>
          <a:xfrm>
            <a:off x="3994123" y="5950193"/>
            <a:ext cx="1026000" cy="102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p>
        </p:txBody>
      </p:sp>
      <p:cxnSp>
        <p:nvCxnSpPr>
          <p:cNvPr id="37" name="Straight Arrow Connector 133">
            <a:extLst>
              <a:ext uri="{FF2B5EF4-FFF2-40B4-BE49-F238E27FC236}">
                <a16:creationId xmlns:a16="http://schemas.microsoft.com/office/drawing/2014/main" id="{1F3FFDDA-56D9-4F78-996E-F8EB56AD64D9}"/>
              </a:ext>
            </a:extLst>
          </p:cNvPr>
          <p:cNvCxnSpPr>
            <a:cxnSpLocks/>
          </p:cNvCxnSpPr>
          <p:nvPr/>
        </p:nvCxnSpPr>
        <p:spPr>
          <a:xfrm flipV="1">
            <a:off x="4507123" y="3994549"/>
            <a:ext cx="0" cy="20574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Oval 150">
            <a:extLst>
              <a:ext uri="{FF2B5EF4-FFF2-40B4-BE49-F238E27FC236}">
                <a16:creationId xmlns:a16="http://schemas.microsoft.com/office/drawing/2014/main" id="{0124CCED-A3FA-4017-835F-69C76A39EF4E}"/>
              </a:ext>
            </a:extLst>
          </p:cNvPr>
          <p:cNvSpPr/>
          <p:nvPr/>
        </p:nvSpPr>
        <p:spPr>
          <a:xfrm>
            <a:off x="8597080" y="5944979"/>
            <a:ext cx="1026000" cy="102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p>
        </p:txBody>
      </p:sp>
      <p:grpSp>
        <p:nvGrpSpPr>
          <p:cNvPr id="39" name="Group 14">
            <a:extLst>
              <a:ext uri="{FF2B5EF4-FFF2-40B4-BE49-F238E27FC236}">
                <a16:creationId xmlns:a16="http://schemas.microsoft.com/office/drawing/2014/main" id="{2A4385A5-1B53-43D8-B873-59F91B8A145F}"/>
              </a:ext>
            </a:extLst>
          </p:cNvPr>
          <p:cNvGrpSpPr/>
          <p:nvPr/>
        </p:nvGrpSpPr>
        <p:grpSpPr>
          <a:xfrm>
            <a:off x="7947382" y="6891572"/>
            <a:ext cx="2346226" cy="1664228"/>
            <a:chOff x="3790962" y="4767001"/>
            <a:chExt cx="1564150" cy="1109483"/>
          </a:xfrm>
        </p:grpSpPr>
        <p:sp>
          <p:nvSpPr>
            <p:cNvPr id="40" name="TextBox 39">
              <a:extLst>
                <a:ext uri="{FF2B5EF4-FFF2-40B4-BE49-F238E27FC236}">
                  <a16:creationId xmlns:a16="http://schemas.microsoft.com/office/drawing/2014/main" id="{36FFF08B-405C-4CBB-8233-B43406C1174D}"/>
                </a:ext>
              </a:extLst>
            </p:cNvPr>
            <p:cNvSpPr txBox="1"/>
            <p:nvPr/>
          </p:nvSpPr>
          <p:spPr>
            <a:xfrm>
              <a:off x="3790962" y="4767001"/>
              <a:ext cx="1550267" cy="492442"/>
            </a:xfrm>
            <a:prstGeom prst="rect">
              <a:avLst/>
            </a:prstGeom>
            <a:noFill/>
          </p:spPr>
          <p:txBody>
            <a:bodyPr wrap="square" rtlCol="0" anchor="ctr">
              <a:spAutoFit/>
            </a:bodyPr>
            <a:lstStyle/>
            <a:p>
              <a:pPr algn="ctr"/>
              <a:r>
                <a:rPr lang="en-US" altLang="ko-KR" sz="2100" b="1" dirty="0">
                  <a:solidFill>
                    <a:schemeClr val="tx1">
                      <a:lumMod val="75000"/>
                      <a:lumOff val="25000"/>
                    </a:schemeClr>
                  </a:solidFill>
                  <a:cs typeface="Arial" pitchFamily="34" charset="0"/>
                </a:rPr>
                <a:t>Empowering Sellers</a:t>
              </a:r>
              <a:endParaRPr lang="ko-KR" altLang="en-US" sz="2100" b="1" dirty="0">
                <a:solidFill>
                  <a:schemeClr val="tx1">
                    <a:lumMod val="75000"/>
                    <a:lumOff val="25000"/>
                  </a:schemeClr>
                </a:solidFill>
                <a:cs typeface="Arial" pitchFamily="34" charset="0"/>
              </a:endParaRPr>
            </a:p>
          </p:txBody>
        </p:sp>
        <p:sp>
          <p:nvSpPr>
            <p:cNvPr id="41" name="TextBox 40">
              <a:extLst>
                <a:ext uri="{FF2B5EF4-FFF2-40B4-BE49-F238E27FC236}">
                  <a16:creationId xmlns:a16="http://schemas.microsoft.com/office/drawing/2014/main" id="{6119C86A-1B94-4F2E-A507-60F2524EA1BD}"/>
                </a:ext>
              </a:extLst>
            </p:cNvPr>
            <p:cNvSpPr txBox="1"/>
            <p:nvPr/>
          </p:nvSpPr>
          <p:spPr>
            <a:xfrm>
              <a:off x="3804845" y="5260932"/>
              <a:ext cx="1550267" cy="615552"/>
            </a:xfrm>
            <a:prstGeom prst="rect">
              <a:avLst/>
            </a:prstGeom>
            <a:noFill/>
          </p:spPr>
          <p:txBody>
            <a:bodyPr wrap="square" rtlCol="0">
              <a:spAutoFit/>
            </a:bodyPr>
            <a:lstStyle/>
            <a:p>
              <a:pPr algn="ctr"/>
              <a:r>
                <a:rPr lang="en-GB" dirty="0"/>
                <a:t>Tools for easy listing and inventory management.</a:t>
              </a:r>
            </a:p>
          </p:txBody>
        </p:sp>
      </p:grpSp>
      <p:cxnSp>
        <p:nvCxnSpPr>
          <p:cNvPr id="42" name="Straight Arrow Connector 152">
            <a:extLst>
              <a:ext uri="{FF2B5EF4-FFF2-40B4-BE49-F238E27FC236}">
                <a16:creationId xmlns:a16="http://schemas.microsoft.com/office/drawing/2014/main" id="{3BD7EB61-FC9A-46D2-91EA-CF68F7E5CB48}"/>
              </a:ext>
            </a:extLst>
          </p:cNvPr>
          <p:cNvCxnSpPr/>
          <p:nvPr/>
        </p:nvCxnSpPr>
        <p:spPr>
          <a:xfrm flipV="1">
            <a:off x="9102204" y="3956884"/>
            <a:ext cx="15755" cy="20574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3" name="Oval 156">
            <a:extLst>
              <a:ext uri="{FF2B5EF4-FFF2-40B4-BE49-F238E27FC236}">
                <a16:creationId xmlns:a16="http://schemas.microsoft.com/office/drawing/2014/main" id="{21B204EF-0F31-4D48-A1CB-38E1DC38A240}"/>
              </a:ext>
            </a:extLst>
          </p:cNvPr>
          <p:cNvSpPr/>
          <p:nvPr/>
        </p:nvSpPr>
        <p:spPr>
          <a:xfrm>
            <a:off x="13200037" y="5939765"/>
            <a:ext cx="1026000" cy="102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p>
        </p:txBody>
      </p:sp>
      <p:grpSp>
        <p:nvGrpSpPr>
          <p:cNvPr id="44" name="Group 16">
            <a:extLst>
              <a:ext uri="{FF2B5EF4-FFF2-40B4-BE49-F238E27FC236}">
                <a16:creationId xmlns:a16="http://schemas.microsoft.com/office/drawing/2014/main" id="{CB32DB25-DE8B-428F-81E4-F4D42E744759}"/>
              </a:ext>
            </a:extLst>
          </p:cNvPr>
          <p:cNvGrpSpPr/>
          <p:nvPr/>
        </p:nvGrpSpPr>
        <p:grpSpPr>
          <a:xfrm>
            <a:off x="12550338" y="7053150"/>
            <a:ext cx="2325401" cy="1426211"/>
            <a:chOff x="6011399" y="4871246"/>
            <a:chExt cx="1550267" cy="950806"/>
          </a:xfrm>
        </p:grpSpPr>
        <p:sp>
          <p:nvSpPr>
            <p:cNvPr id="45" name="TextBox 44">
              <a:extLst>
                <a:ext uri="{FF2B5EF4-FFF2-40B4-BE49-F238E27FC236}">
                  <a16:creationId xmlns:a16="http://schemas.microsoft.com/office/drawing/2014/main" id="{8CA9AF05-6744-4C4B-8B06-87B3EBDE4839}"/>
                </a:ext>
              </a:extLst>
            </p:cNvPr>
            <p:cNvSpPr txBox="1"/>
            <p:nvPr/>
          </p:nvSpPr>
          <p:spPr>
            <a:xfrm>
              <a:off x="6011399" y="4871246"/>
              <a:ext cx="1550267" cy="276999"/>
            </a:xfrm>
            <a:prstGeom prst="rect">
              <a:avLst/>
            </a:prstGeom>
            <a:noFill/>
          </p:spPr>
          <p:txBody>
            <a:bodyPr wrap="square" rtlCol="0" anchor="ctr">
              <a:spAutoFit/>
            </a:bodyPr>
            <a:lstStyle/>
            <a:p>
              <a:pPr algn="ctr"/>
              <a:r>
                <a:rPr lang="en-US" altLang="ko-KR" sz="2100" b="1" dirty="0">
                  <a:solidFill>
                    <a:schemeClr val="tx1">
                      <a:lumMod val="75000"/>
                      <a:lumOff val="25000"/>
                    </a:schemeClr>
                  </a:solidFill>
                  <a:cs typeface="Arial" pitchFamily="34" charset="0"/>
                </a:rPr>
                <a:t>Security Measures</a:t>
              </a:r>
              <a:endParaRPr lang="ko-KR" altLang="en-US" sz="2100" b="1" dirty="0">
                <a:solidFill>
                  <a:schemeClr val="tx1">
                    <a:lumMod val="75000"/>
                    <a:lumOff val="25000"/>
                  </a:schemeClr>
                </a:solidFill>
                <a:cs typeface="Arial" pitchFamily="34" charset="0"/>
              </a:endParaRPr>
            </a:p>
          </p:txBody>
        </p:sp>
        <p:sp>
          <p:nvSpPr>
            <p:cNvPr id="46" name="TextBox 45">
              <a:extLst>
                <a:ext uri="{FF2B5EF4-FFF2-40B4-BE49-F238E27FC236}">
                  <a16:creationId xmlns:a16="http://schemas.microsoft.com/office/drawing/2014/main" id="{C664B452-3EEA-4E30-B079-F0F1A5EC1326}"/>
                </a:ext>
              </a:extLst>
            </p:cNvPr>
            <p:cNvSpPr txBox="1"/>
            <p:nvPr/>
          </p:nvSpPr>
          <p:spPr>
            <a:xfrm>
              <a:off x="6011399" y="5206499"/>
              <a:ext cx="1550267" cy="615553"/>
            </a:xfrm>
            <a:prstGeom prst="rect">
              <a:avLst/>
            </a:prstGeom>
            <a:noFill/>
          </p:spPr>
          <p:txBody>
            <a:bodyPr wrap="square" rtlCol="0">
              <a:spAutoFit/>
            </a:bodyPr>
            <a:lstStyle/>
            <a:p>
              <a:pPr algn="ctr"/>
              <a:r>
                <a:rPr lang="en-GB" dirty="0"/>
                <a:t>Strong protocols protect user data and transactions.</a:t>
              </a:r>
            </a:p>
          </p:txBody>
        </p:sp>
      </p:grpSp>
      <p:cxnSp>
        <p:nvCxnSpPr>
          <p:cNvPr id="47" name="Straight Arrow Connector 158">
            <a:extLst>
              <a:ext uri="{FF2B5EF4-FFF2-40B4-BE49-F238E27FC236}">
                <a16:creationId xmlns:a16="http://schemas.microsoft.com/office/drawing/2014/main" id="{3013CF37-13D8-4226-AC88-43D47A4D108D}"/>
              </a:ext>
            </a:extLst>
          </p:cNvPr>
          <p:cNvCxnSpPr>
            <a:cxnSpLocks/>
          </p:cNvCxnSpPr>
          <p:nvPr/>
        </p:nvCxnSpPr>
        <p:spPr>
          <a:xfrm flipH="1" flipV="1">
            <a:off x="13711321" y="3994549"/>
            <a:ext cx="3432" cy="20574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Rectangle 7">
            <a:extLst>
              <a:ext uri="{FF2B5EF4-FFF2-40B4-BE49-F238E27FC236}">
                <a16:creationId xmlns:a16="http://schemas.microsoft.com/office/drawing/2014/main" id="{C9E00C0B-1AD0-4DEC-8569-C1B4C4906912}"/>
              </a:ext>
            </a:extLst>
          </p:cNvPr>
          <p:cNvSpPr/>
          <p:nvPr/>
        </p:nvSpPr>
        <p:spPr>
          <a:xfrm>
            <a:off x="4265593" y="6211232"/>
            <a:ext cx="483060" cy="483060"/>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p>
        </p:txBody>
      </p:sp>
      <p:sp>
        <p:nvSpPr>
          <p:cNvPr id="55" name="Oval 7">
            <a:extLst>
              <a:ext uri="{FF2B5EF4-FFF2-40B4-BE49-F238E27FC236}">
                <a16:creationId xmlns:a16="http://schemas.microsoft.com/office/drawing/2014/main" id="{2F829467-DEB6-4AC9-B56D-F92A4B040F58}"/>
              </a:ext>
            </a:extLst>
          </p:cNvPr>
          <p:cNvSpPr/>
          <p:nvPr/>
        </p:nvSpPr>
        <p:spPr>
          <a:xfrm>
            <a:off x="15755672" y="4680874"/>
            <a:ext cx="517682" cy="517682"/>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p>
        </p:txBody>
      </p:sp>
      <p:sp>
        <p:nvSpPr>
          <p:cNvPr id="56" name="Rounded Rectangle 27">
            <a:extLst>
              <a:ext uri="{FF2B5EF4-FFF2-40B4-BE49-F238E27FC236}">
                <a16:creationId xmlns:a16="http://schemas.microsoft.com/office/drawing/2014/main" id="{70F4ED28-041B-4162-8304-24DC4110682B}"/>
              </a:ext>
            </a:extLst>
          </p:cNvPr>
          <p:cNvSpPr/>
          <p:nvPr/>
        </p:nvSpPr>
        <p:spPr>
          <a:xfrm>
            <a:off x="8834585" y="6244719"/>
            <a:ext cx="550994" cy="42323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p>
        </p:txBody>
      </p:sp>
      <p:sp>
        <p:nvSpPr>
          <p:cNvPr id="57" name="Rounded Rectangle 7">
            <a:extLst>
              <a:ext uri="{FF2B5EF4-FFF2-40B4-BE49-F238E27FC236}">
                <a16:creationId xmlns:a16="http://schemas.microsoft.com/office/drawing/2014/main" id="{D66415AA-C1E4-4C40-A935-D9B09B6255FD}"/>
              </a:ext>
            </a:extLst>
          </p:cNvPr>
          <p:cNvSpPr/>
          <p:nvPr/>
        </p:nvSpPr>
        <p:spPr>
          <a:xfrm>
            <a:off x="11131466" y="4689628"/>
            <a:ext cx="560189" cy="483437"/>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p>
        </p:txBody>
      </p:sp>
      <p:sp>
        <p:nvSpPr>
          <p:cNvPr id="58" name="Block Arc 25">
            <a:extLst>
              <a:ext uri="{FF2B5EF4-FFF2-40B4-BE49-F238E27FC236}">
                <a16:creationId xmlns:a16="http://schemas.microsoft.com/office/drawing/2014/main" id="{20E0B708-6837-4DD8-A292-CD1B202226C0}"/>
              </a:ext>
            </a:extLst>
          </p:cNvPr>
          <p:cNvSpPr/>
          <p:nvPr/>
        </p:nvSpPr>
        <p:spPr>
          <a:xfrm>
            <a:off x="6624556" y="4666774"/>
            <a:ext cx="368091" cy="531782"/>
          </a:xfrm>
          <a:custGeom>
            <a:avLst/>
            <a:gdLst/>
            <a:ahLst/>
            <a:cxn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solidFill>
                <a:schemeClr val="tx1"/>
              </a:solidFill>
            </a:endParaRPr>
          </a:p>
        </p:txBody>
      </p:sp>
      <p:sp>
        <p:nvSpPr>
          <p:cNvPr id="59" name="Round Same Side Corner Rectangle 36">
            <a:extLst>
              <a:ext uri="{FF2B5EF4-FFF2-40B4-BE49-F238E27FC236}">
                <a16:creationId xmlns:a16="http://schemas.microsoft.com/office/drawing/2014/main" id="{E760882E-6FCD-4508-8880-6A2ABF02867B}"/>
              </a:ext>
            </a:extLst>
          </p:cNvPr>
          <p:cNvSpPr/>
          <p:nvPr/>
        </p:nvSpPr>
        <p:spPr>
          <a:xfrm>
            <a:off x="13449378" y="6251048"/>
            <a:ext cx="527319" cy="416907"/>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p>
        </p:txBody>
      </p:sp>
      <p:sp>
        <p:nvSpPr>
          <p:cNvPr id="62" name="Oval 113">
            <a:extLst>
              <a:ext uri="{FF2B5EF4-FFF2-40B4-BE49-F238E27FC236}">
                <a16:creationId xmlns:a16="http://schemas.microsoft.com/office/drawing/2014/main" id="{69C733C2-2FA8-4516-A1B5-C4E1702701EE}"/>
              </a:ext>
            </a:extLst>
          </p:cNvPr>
          <p:cNvSpPr/>
          <p:nvPr/>
        </p:nvSpPr>
        <p:spPr>
          <a:xfrm>
            <a:off x="1692643" y="4435394"/>
            <a:ext cx="1026000" cy="102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p>
        </p:txBody>
      </p:sp>
      <p:cxnSp>
        <p:nvCxnSpPr>
          <p:cNvPr id="66" name="Straight Arrow Connector 115">
            <a:extLst>
              <a:ext uri="{FF2B5EF4-FFF2-40B4-BE49-F238E27FC236}">
                <a16:creationId xmlns:a16="http://schemas.microsoft.com/office/drawing/2014/main" id="{81CFEAB3-B3DC-4E5B-8FB1-E08A7E453F47}"/>
              </a:ext>
            </a:extLst>
          </p:cNvPr>
          <p:cNvCxnSpPr>
            <a:cxnSpLocks/>
          </p:cNvCxnSpPr>
          <p:nvPr/>
        </p:nvCxnSpPr>
        <p:spPr>
          <a:xfrm flipV="1">
            <a:off x="2205643" y="3994549"/>
            <a:ext cx="0" cy="44084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9" name="Rectangle 9">
            <a:extLst>
              <a:ext uri="{FF2B5EF4-FFF2-40B4-BE49-F238E27FC236}">
                <a16:creationId xmlns:a16="http://schemas.microsoft.com/office/drawing/2014/main" id="{438AFCCA-4CBE-468E-B03A-38DC9C25DF0B}"/>
              </a:ext>
            </a:extLst>
          </p:cNvPr>
          <p:cNvSpPr/>
          <p:nvPr/>
        </p:nvSpPr>
        <p:spPr>
          <a:xfrm>
            <a:off x="1920600" y="4679142"/>
            <a:ext cx="540188" cy="505664"/>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p>
        </p:txBody>
      </p:sp>
      <p:grpSp>
        <p:nvGrpSpPr>
          <p:cNvPr id="60" name="Group 14">
            <a:extLst>
              <a:ext uri="{FF2B5EF4-FFF2-40B4-BE49-F238E27FC236}">
                <a16:creationId xmlns:a16="http://schemas.microsoft.com/office/drawing/2014/main" id="{BCEBFBE7-41A7-9AB7-E547-60697DDD6069}"/>
              </a:ext>
            </a:extLst>
          </p:cNvPr>
          <p:cNvGrpSpPr/>
          <p:nvPr/>
        </p:nvGrpSpPr>
        <p:grpSpPr>
          <a:xfrm>
            <a:off x="5661953" y="5417599"/>
            <a:ext cx="2346112" cy="1938994"/>
            <a:chOff x="3790962" y="4767001"/>
            <a:chExt cx="1564074" cy="1292660"/>
          </a:xfrm>
        </p:grpSpPr>
        <p:sp>
          <p:nvSpPr>
            <p:cNvPr id="61" name="TextBox 60">
              <a:extLst>
                <a:ext uri="{FF2B5EF4-FFF2-40B4-BE49-F238E27FC236}">
                  <a16:creationId xmlns:a16="http://schemas.microsoft.com/office/drawing/2014/main" id="{5B49E95C-03DE-6E45-F972-3430F2BD5AC1}"/>
                </a:ext>
              </a:extLst>
            </p:cNvPr>
            <p:cNvSpPr txBox="1"/>
            <p:nvPr/>
          </p:nvSpPr>
          <p:spPr>
            <a:xfrm>
              <a:off x="3790962" y="4767001"/>
              <a:ext cx="1550267" cy="492442"/>
            </a:xfrm>
            <a:prstGeom prst="rect">
              <a:avLst/>
            </a:prstGeom>
            <a:noFill/>
          </p:spPr>
          <p:txBody>
            <a:bodyPr wrap="square" rtlCol="0" anchor="ctr">
              <a:spAutoFit/>
            </a:bodyPr>
            <a:lstStyle/>
            <a:p>
              <a:pPr algn="ctr"/>
              <a:r>
                <a:rPr lang="en-US" altLang="ko-KR" sz="2100" b="1" dirty="0">
                  <a:solidFill>
                    <a:schemeClr val="tx1">
                      <a:lumMod val="75000"/>
                      <a:lumOff val="25000"/>
                    </a:schemeClr>
                  </a:solidFill>
                  <a:cs typeface="Arial" pitchFamily="34" charset="0"/>
                </a:rPr>
                <a:t>Comprehensive Search and Filter</a:t>
              </a:r>
              <a:endParaRPr lang="ko-KR" altLang="en-US" sz="2100" b="1" dirty="0">
                <a:solidFill>
                  <a:schemeClr val="tx1">
                    <a:lumMod val="75000"/>
                    <a:lumOff val="25000"/>
                  </a:schemeClr>
                </a:solidFill>
                <a:cs typeface="Arial" pitchFamily="34" charset="0"/>
              </a:endParaRPr>
            </a:p>
          </p:txBody>
        </p:sp>
        <p:sp>
          <p:nvSpPr>
            <p:cNvPr id="67" name="TextBox 66">
              <a:extLst>
                <a:ext uri="{FF2B5EF4-FFF2-40B4-BE49-F238E27FC236}">
                  <a16:creationId xmlns:a16="http://schemas.microsoft.com/office/drawing/2014/main" id="{F4B74A34-5D34-321E-5CB3-A6B046FC3AAA}"/>
                </a:ext>
              </a:extLst>
            </p:cNvPr>
            <p:cNvSpPr txBox="1"/>
            <p:nvPr/>
          </p:nvSpPr>
          <p:spPr>
            <a:xfrm>
              <a:off x="3804769" y="5259443"/>
              <a:ext cx="1550267" cy="800218"/>
            </a:xfrm>
            <a:prstGeom prst="rect">
              <a:avLst/>
            </a:prstGeom>
            <a:noFill/>
          </p:spPr>
          <p:txBody>
            <a:bodyPr wrap="square" rtlCol="0">
              <a:spAutoFit/>
            </a:bodyPr>
            <a:lstStyle/>
            <a:p>
              <a:pPr algn="ctr"/>
              <a:r>
                <a:rPr lang="en-GB" dirty="0"/>
                <a:t>Advanced filters help users find specific parts quickly.</a:t>
              </a:r>
            </a:p>
            <a:p>
              <a:pPr algn="ctr"/>
              <a:endParaRPr lang="ko-KR" altLang="en-US" dirty="0">
                <a:solidFill>
                  <a:schemeClr val="tx1">
                    <a:lumMod val="75000"/>
                    <a:lumOff val="25000"/>
                  </a:schemeClr>
                </a:solidFill>
                <a:cs typeface="Arial" pitchFamily="34" charset="0"/>
              </a:endParaRPr>
            </a:p>
          </p:txBody>
        </p:sp>
      </p:grpSp>
      <p:grpSp>
        <p:nvGrpSpPr>
          <p:cNvPr id="70" name="Group 14">
            <a:extLst>
              <a:ext uri="{FF2B5EF4-FFF2-40B4-BE49-F238E27FC236}">
                <a16:creationId xmlns:a16="http://schemas.microsoft.com/office/drawing/2014/main" id="{ADA7B8BB-E4D1-3550-F180-C2C2D3845977}"/>
              </a:ext>
            </a:extLst>
          </p:cNvPr>
          <p:cNvGrpSpPr/>
          <p:nvPr/>
        </p:nvGrpSpPr>
        <p:grpSpPr>
          <a:xfrm>
            <a:off x="3292282" y="7008733"/>
            <a:ext cx="2346226" cy="1658871"/>
            <a:chOff x="3790962" y="4767000"/>
            <a:chExt cx="1564150" cy="1105912"/>
          </a:xfrm>
        </p:grpSpPr>
        <p:sp>
          <p:nvSpPr>
            <p:cNvPr id="71" name="TextBox 70">
              <a:extLst>
                <a:ext uri="{FF2B5EF4-FFF2-40B4-BE49-F238E27FC236}">
                  <a16:creationId xmlns:a16="http://schemas.microsoft.com/office/drawing/2014/main" id="{D3D356EC-634D-B51C-A0CC-B8DBCDDA79C0}"/>
                </a:ext>
              </a:extLst>
            </p:cNvPr>
            <p:cNvSpPr txBox="1"/>
            <p:nvPr/>
          </p:nvSpPr>
          <p:spPr>
            <a:xfrm>
              <a:off x="3790962" y="4767000"/>
              <a:ext cx="1550267" cy="492442"/>
            </a:xfrm>
            <a:prstGeom prst="rect">
              <a:avLst/>
            </a:prstGeom>
            <a:noFill/>
          </p:spPr>
          <p:txBody>
            <a:bodyPr wrap="square" rtlCol="0" anchor="ctr">
              <a:spAutoFit/>
            </a:bodyPr>
            <a:lstStyle/>
            <a:p>
              <a:pPr algn="ctr"/>
              <a:r>
                <a:rPr lang="en-US" altLang="ko-KR" sz="2100" b="1" dirty="0">
                  <a:solidFill>
                    <a:schemeClr val="tx1">
                      <a:lumMod val="75000"/>
                      <a:lumOff val="25000"/>
                    </a:schemeClr>
                  </a:solidFill>
                  <a:cs typeface="Arial" pitchFamily="34" charset="0"/>
                </a:rPr>
                <a:t>Efficient Order Processing</a:t>
              </a:r>
              <a:endParaRPr lang="ko-KR" altLang="en-US" sz="2100" b="1" dirty="0">
                <a:solidFill>
                  <a:schemeClr val="tx1">
                    <a:lumMod val="75000"/>
                    <a:lumOff val="25000"/>
                  </a:schemeClr>
                </a:solidFill>
                <a:cs typeface="Arial" pitchFamily="34" charset="0"/>
              </a:endParaRPr>
            </a:p>
          </p:txBody>
        </p:sp>
        <p:sp>
          <p:nvSpPr>
            <p:cNvPr id="72" name="TextBox 71">
              <a:extLst>
                <a:ext uri="{FF2B5EF4-FFF2-40B4-BE49-F238E27FC236}">
                  <a16:creationId xmlns:a16="http://schemas.microsoft.com/office/drawing/2014/main" id="{2DAF41FD-D51D-772C-42FA-CF533C73E745}"/>
                </a:ext>
              </a:extLst>
            </p:cNvPr>
            <p:cNvSpPr txBox="1"/>
            <p:nvPr/>
          </p:nvSpPr>
          <p:spPr>
            <a:xfrm>
              <a:off x="3804845" y="5257360"/>
              <a:ext cx="1550267" cy="615552"/>
            </a:xfrm>
            <a:prstGeom prst="rect">
              <a:avLst/>
            </a:prstGeom>
            <a:noFill/>
          </p:spPr>
          <p:txBody>
            <a:bodyPr wrap="square" rtlCol="0">
              <a:spAutoFit/>
            </a:bodyPr>
            <a:lstStyle/>
            <a:p>
              <a:pPr algn="ctr"/>
              <a:r>
                <a:rPr lang="en-GB" dirty="0"/>
                <a:t>Streamlined order management ensures quick transactions.</a:t>
              </a:r>
            </a:p>
          </p:txBody>
        </p:sp>
      </p:grpSp>
      <p:grpSp>
        <p:nvGrpSpPr>
          <p:cNvPr id="73" name="Group 14">
            <a:extLst>
              <a:ext uri="{FF2B5EF4-FFF2-40B4-BE49-F238E27FC236}">
                <a16:creationId xmlns:a16="http://schemas.microsoft.com/office/drawing/2014/main" id="{5C71017B-AF3D-AD1D-A244-215EB88984D0}"/>
              </a:ext>
            </a:extLst>
          </p:cNvPr>
          <p:cNvGrpSpPr/>
          <p:nvPr/>
        </p:nvGrpSpPr>
        <p:grpSpPr>
          <a:xfrm>
            <a:off x="1040228" y="5417598"/>
            <a:ext cx="2325401" cy="1682057"/>
            <a:chOff x="3790962" y="4767001"/>
            <a:chExt cx="1550267" cy="1121369"/>
          </a:xfrm>
        </p:grpSpPr>
        <p:sp>
          <p:nvSpPr>
            <p:cNvPr id="74" name="TextBox 73">
              <a:extLst>
                <a:ext uri="{FF2B5EF4-FFF2-40B4-BE49-F238E27FC236}">
                  <a16:creationId xmlns:a16="http://schemas.microsoft.com/office/drawing/2014/main" id="{1C7276AB-5417-0D7B-54BD-CB6DFD30DBDC}"/>
                </a:ext>
              </a:extLst>
            </p:cNvPr>
            <p:cNvSpPr txBox="1"/>
            <p:nvPr/>
          </p:nvSpPr>
          <p:spPr>
            <a:xfrm>
              <a:off x="3790962" y="4767001"/>
              <a:ext cx="1550267" cy="492442"/>
            </a:xfrm>
            <a:prstGeom prst="rect">
              <a:avLst/>
            </a:prstGeom>
            <a:noFill/>
          </p:spPr>
          <p:txBody>
            <a:bodyPr wrap="square" rtlCol="0" anchor="ctr">
              <a:spAutoFit/>
            </a:bodyPr>
            <a:lstStyle/>
            <a:p>
              <a:pPr algn="ctr"/>
              <a:r>
                <a:rPr lang="en-US" altLang="ko-KR" sz="2100" b="1" dirty="0">
                  <a:solidFill>
                    <a:schemeClr val="tx1">
                      <a:lumMod val="75000"/>
                      <a:lumOff val="25000"/>
                    </a:schemeClr>
                  </a:solidFill>
                  <a:cs typeface="Arial" pitchFamily="34" charset="0"/>
                </a:rPr>
                <a:t>User-Friendly Interface</a:t>
              </a:r>
              <a:endParaRPr lang="ko-KR" altLang="en-US" sz="2100" b="1" dirty="0">
                <a:solidFill>
                  <a:schemeClr val="tx1">
                    <a:lumMod val="75000"/>
                    <a:lumOff val="25000"/>
                  </a:schemeClr>
                </a:solidFill>
                <a:cs typeface="Arial" pitchFamily="34" charset="0"/>
              </a:endParaRPr>
            </a:p>
          </p:txBody>
        </p:sp>
        <p:sp>
          <p:nvSpPr>
            <p:cNvPr id="75" name="TextBox 74">
              <a:extLst>
                <a:ext uri="{FF2B5EF4-FFF2-40B4-BE49-F238E27FC236}">
                  <a16:creationId xmlns:a16="http://schemas.microsoft.com/office/drawing/2014/main" id="{1BF17D85-234F-8472-FC1E-415889B15C98}"/>
                </a:ext>
              </a:extLst>
            </p:cNvPr>
            <p:cNvSpPr txBox="1"/>
            <p:nvPr/>
          </p:nvSpPr>
          <p:spPr>
            <a:xfrm>
              <a:off x="3790962" y="5272818"/>
              <a:ext cx="1550267" cy="615552"/>
            </a:xfrm>
            <a:prstGeom prst="rect">
              <a:avLst/>
            </a:prstGeom>
            <a:noFill/>
          </p:spPr>
          <p:txBody>
            <a:bodyPr wrap="square" rtlCol="0">
              <a:spAutoFit/>
            </a:bodyPr>
            <a:lstStyle/>
            <a:p>
              <a:pPr algn="ctr"/>
              <a:r>
                <a:rPr lang="en-GB" dirty="0"/>
                <a:t>Intuitive and responsive interface for easy navigation.</a:t>
              </a:r>
            </a:p>
          </p:txBody>
        </p:sp>
      </p:grpSp>
    </p:spTree>
    <p:extLst>
      <p:ext uri="{BB962C8B-B14F-4D97-AF65-F5344CB8AC3E}">
        <p14:creationId xmlns:p14="http://schemas.microsoft.com/office/powerpoint/2010/main" val="3062798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185432"/>
            <a:ext cx="18288000" cy="1900077"/>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3201773" y="9435"/>
            <a:ext cx="10906040" cy="1229632"/>
          </a:xfrm>
          <a:prstGeom prst="rect">
            <a:avLst/>
          </a:prstGeom>
        </p:spPr>
        <p:txBody>
          <a:bodyPr lIns="0" tIns="0" rIns="0" bIns="0" rtlCol="0" anchor="t">
            <a:spAutoFit/>
          </a:bodyPr>
          <a:lstStyle/>
          <a:p>
            <a:pPr algn="ctr">
              <a:lnSpc>
                <a:spcPts val="11082"/>
              </a:lnSpc>
            </a:pPr>
            <a:r>
              <a:rPr lang="en-US" sz="4800" spc="786" dirty="0">
                <a:solidFill>
                  <a:srgbClr val="FFFFFF"/>
                </a:solidFill>
                <a:latin typeface="Oswald Bold"/>
              </a:rPr>
              <a:t>PROJECT SCOPE</a:t>
            </a:r>
          </a:p>
        </p:txBody>
      </p:sp>
      <p:grpSp>
        <p:nvGrpSpPr>
          <p:cNvPr id="13" name="Group 13"/>
          <p:cNvGrpSpPr/>
          <p:nvPr/>
        </p:nvGrpSpPr>
        <p:grpSpPr>
          <a:xfrm>
            <a:off x="241641" y="1686068"/>
            <a:ext cx="17798077" cy="8182377"/>
            <a:chOff x="0" y="-19050"/>
            <a:chExt cx="1744696" cy="561340"/>
          </a:xfrm>
        </p:grpSpPr>
        <p:sp>
          <p:nvSpPr>
            <p:cNvPr id="14" name="Freeform 14"/>
            <p:cNvSpPr/>
            <p:nvPr/>
          </p:nvSpPr>
          <p:spPr>
            <a:xfrm>
              <a:off x="192933" y="0"/>
              <a:ext cx="1293117"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sp>
        <p:sp>
          <p:nvSpPr>
            <p:cNvPr id="15" name="TextBox 15"/>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16" name="TextBox 16"/>
          <p:cNvSpPr txBox="1"/>
          <p:nvPr/>
        </p:nvSpPr>
        <p:spPr>
          <a:xfrm>
            <a:off x="2886791" y="2276382"/>
            <a:ext cx="11536004" cy="7279429"/>
          </a:xfrm>
          <a:prstGeom prst="rect">
            <a:avLst/>
          </a:prstGeom>
        </p:spPr>
        <p:txBody>
          <a:bodyPr wrap="square" lIns="0" tIns="0" rIns="0" bIns="0" rtlCol="0" anchor="t">
            <a:spAutoFit/>
          </a:bodyPr>
          <a:lstStyle/>
          <a:p>
            <a:pPr marL="427768" lvl="1" indent="-213884" algn="l">
              <a:lnSpc>
                <a:spcPts val="2734"/>
              </a:lnSpc>
              <a:buFont typeface="Arial"/>
              <a:buChar char="•"/>
            </a:pPr>
            <a:r>
              <a:rPr lang="en-GB" sz="2800" spc="194" dirty="0">
                <a:solidFill>
                  <a:srgbClr val="231F20"/>
                </a:solidFill>
              </a:rPr>
              <a:t>Development of an online marketplace for second-hand car and bike spare parts</a:t>
            </a:r>
          </a:p>
          <a:p>
            <a:pPr marL="427768" lvl="1" indent="-213884" algn="l">
              <a:lnSpc>
                <a:spcPts val="2734"/>
              </a:lnSpc>
              <a:buFont typeface="Arial"/>
              <a:buChar char="•"/>
            </a:pPr>
            <a:r>
              <a:rPr lang="en-GB" sz="2800" spc="194" dirty="0">
                <a:solidFill>
                  <a:srgbClr val="231F20"/>
                </a:solidFill>
              </a:rPr>
              <a:t>Focus on user-friendly interface and transparent transactions</a:t>
            </a:r>
          </a:p>
          <a:p>
            <a:pPr marL="427768" lvl="1" indent="-213884" algn="l">
              <a:lnSpc>
                <a:spcPts val="2734"/>
              </a:lnSpc>
              <a:buFont typeface="Arial"/>
              <a:buChar char="•"/>
            </a:pPr>
            <a:r>
              <a:rPr lang="en-GB" sz="2800" spc="194" dirty="0">
                <a:solidFill>
                  <a:srgbClr val="231F20"/>
                </a:solidFill>
              </a:rPr>
              <a:t>Introduction of distinct panels: Admin, Seller, and Buyer dashboards.</a:t>
            </a:r>
          </a:p>
          <a:p>
            <a:pPr marL="427768" lvl="1" indent="-213884" algn="l">
              <a:lnSpc>
                <a:spcPts val="2734"/>
              </a:lnSpc>
              <a:buFont typeface="Arial"/>
              <a:buChar char="•"/>
            </a:pPr>
            <a:r>
              <a:rPr lang="en-GB" sz="2800" spc="194" dirty="0">
                <a:solidFill>
                  <a:srgbClr val="231F20"/>
                </a:solidFill>
              </a:rPr>
              <a:t>Advanced product listing with detailed information</a:t>
            </a:r>
          </a:p>
          <a:p>
            <a:pPr marL="427768" lvl="1" indent="-213884" algn="l">
              <a:lnSpc>
                <a:spcPts val="2734"/>
              </a:lnSpc>
              <a:buFont typeface="Arial"/>
              <a:buChar char="•"/>
            </a:pPr>
            <a:r>
              <a:rPr lang="en-GB" sz="2800" spc="194" dirty="0">
                <a:solidFill>
                  <a:srgbClr val="231F20"/>
                </a:solidFill>
              </a:rPr>
              <a:t>Integration of voice search functionality for convenient browsing.</a:t>
            </a:r>
          </a:p>
          <a:p>
            <a:pPr marL="427768" lvl="1" indent="-213884" algn="l">
              <a:lnSpc>
                <a:spcPts val="2734"/>
              </a:lnSpc>
              <a:buFont typeface="Arial"/>
              <a:buChar char="•"/>
            </a:pPr>
            <a:r>
              <a:rPr lang="en-GB" sz="2800" spc="194" dirty="0">
                <a:solidFill>
                  <a:srgbClr val="231F20"/>
                </a:solidFill>
              </a:rPr>
              <a:t>Implementation of a bidding system for competitive pricing</a:t>
            </a:r>
          </a:p>
          <a:p>
            <a:pPr marL="427768" lvl="1" indent="-213884" algn="l">
              <a:lnSpc>
                <a:spcPts val="2734"/>
              </a:lnSpc>
              <a:buFont typeface="Arial"/>
              <a:buChar char="•"/>
            </a:pPr>
            <a:r>
              <a:rPr lang="en-GB" sz="2800" spc="194" dirty="0">
                <a:solidFill>
                  <a:srgbClr val="231F20"/>
                </a:solidFill>
              </a:rPr>
              <a:t>Robust cart management system for buyers.</a:t>
            </a:r>
          </a:p>
          <a:p>
            <a:pPr marL="427768" lvl="1" indent="-213884" algn="l">
              <a:lnSpc>
                <a:spcPts val="2734"/>
              </a:lnSpc>
              <a:buFont typeface="Arial"/>
              <a:buChar char="•"/>
            </a:pPr>
            <a:r>
              <a:rPr lang="en-GB" sz="2800" spc="194" dirty="0">
                <a:solidFill>
                  <a:srgbClr val="231F20"/>
                </a:solidFill>
              </a:rPr>
              <a:t>Efficient checkout process with seamless Stripe integration.</a:t>
            </a:r>
          </a:p>
          <a:p>
            <a:pPr marL="427768" lvl="1" indent="-213884" algn="l">
              <a:lnSpc>
                <a:spcPts val="2734"/>
              </a:lnSpc>
              <a:buFont typeface="Arial"/>
              <a:buChar char="•"/>
            </a:pPr>
            <a:r>
              <a:rPr lang="en-GB" sz="2800" spc="194" dirty="0">
                <a:solidFill>
                  <a:srgbClr val="231F20"/>
                </a:solidFill>
              </a:rPr>
              <a:t>Advanced order tracking feature for real-time status updates.</a:t>
            </a:r>
          </a:p>
          <a:p>
            <a:pPr marL="427768" lvl="1" indent="-213884" algn="l">
              <a:lnSpc>
                <a:spcPts val="2734"/>
              </a:lnSpc>
              <a:buFont typeface="Arial"/>
              <a:buChar char="•"/>
            </a:pPr>
            <a:r>
              <a:rPr lang="en-GB" sz="2800" spc="194" dirty="0">
                <a:solidFill>
                  <a:srgbClr val="231F20"/>
                </a:solidFill>
              </a:rPr>
              <a:t>Incorporation of feedback mechanism through reviews and ratings.</a:t>
            </a:r>
          </a:p>
          <a:p>
            <a:pPr marL="427768" lvl="1" indent="-213884" algn="l">
              <a:lnSpc>
                <a:spcPts val="2734"/>
              </a:lnSpc>
              <a:buFont typeface="Arial"/>
              <a:buChar char="•"/>
            </a:pPr>
            <a:r>
              <a:rPr lang="en-GB" sz="2800" spc="194" dirty="0">
                <a:solidFill>
                  <a:srgbClr val="231F20"/>
                </a:solidFill>
              </a:rPr>
              <a:t>Advanced admin dashboard for comprehensive oversight and management.</a:t>
            </a:r>
          </a:p>
          <a:p>
            <a:pPr marL="427768" lvl="1" indent="-213884" algn="l">
              <a:lnSpc>
                <a:spcPts val="2734"/>
              </a:lnSpc>
              <a:buFont typeface="Arial"/>
              <a:buChar char="•"/>
            </a:pPr>
            <a:r>
              <a:rPr lang="en-GB" sz="2800" spc="194" dirty="0">
                <a:solidFill>
                  <a:srgbClr val="231F20"/>
                </a:solidFill>
              </a:rPr>
              <a:t>Buyer dashboard with enhanced features for seamless shopping experience.</a:t>
            </a:r>
          </a:p>
          <a:p>
            <a:pPr marL="427768" lvl="1" indent="-213884" algn="l">
              <a:lnSpc>
                <a:spcPts val="2734"/>
              </a:lnSpc>
              <a:buFont typeface="Arial"/>
              <a:buChar char="•"/>
            </a:pPr>
            <a:r>
              <a:rPr lang="en-GB" sz="2800" spc="194" dirty="0">
                <a:solidFill>
                  <a:srgbClr val="231F20"/>
                </a:solidFill>
              </a:rPr>
              <a:t>Seller dashboard for effective inventory management and sales tracking.</a:t>
            </a:r>
          </a:p>
          <a:p>
            <a:pPr marL="427768" lvl="1" indent="-213884" algn="l">
              <a:lnSpc>
                <a:spcPts val="2734"/>
              </a:lnSpc>
              <a:buFont typeface="Arial"/>
              <a:buChar char="•"/>
            </a:pPr>
            <a:r>
              <a:rPr lang="en-GB" sz="2800" spc="194" dirty="0">
                <a:solidFill>
                  <a:srgbClr val="231F20"/>
                </a:solidFill>
              </a:rPr>
              <a:t>Contribution to the growth of Pakistan's automotive and e-commerce sectors.</a:t>
            </a:r>
            <a:endParaRPr lang="en-US" sz="2800" spc="194" dirty="0">
              <a:solidFill>
                <a:srgbClr val="231F2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reeform 2">
            <a:extLst>
              <a:ext uri="{FF2B5EF4-FFF2-40B4-BE49-F238E27FC236}">
                <a16:creationId xmlns:a16="http://schemas.microsoft.com/office/drawing/2014/main" id="{F9D4B60B-2A92-EAD5-8B78-AA04433D9365}"/>
              </a:ext>
            </a:extLst>
          </p:cNvPr>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normAutofit fontScale="92500" lnSpcReduction="20000"/>
          </a:bodyPr>
          <a:lstStyle/>
          <a:p>
            <a:r>
              <a:rPr lang="en-US" dirty="0"/>
              <a:t>MODULES</a:t>
            </a:r>
          </a:p>
        </p:txBody>
      </p:sp>
      <p:sp>
        <p:nvSpPr>
          <p:cNvPr id="3" name="Oval 2">
            <a:extLst>
              <a:ext uri="{FF2B5EF4-FFF2-40B4-BE49-F238E27FC236}">
                <a16:creationId xmlns:a16="http://schemas.microsoft.com/office/drawing/2014/main" id="{54362EF8-E3E3-4F1C-B04B-CAB308B6274C}"/>
              </a:ext>
            </a:extLst>
          </p:cNvPr>
          <p:cNvSpPr/>
          <p:nvPr/>
        </p:nvSpPr>
        <p:spPr>
          <a:xfrm>
            <a:off x="3094772" y="4004097"/>
            <a:ext cx="1188132" cy="11881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p>
        </p:txBody>
      </p:sp>
      <p:sp>
        <p:nvSpPr>
          <p:cNvPr id="4" name="Oval 3">
            <a:extLst>
              <a:ext uri="{FF2B5EF4-FFF2-40B4-BE49-F238E27FC236}">
                <a16:creationId xmlns:a16="http://schemas.microsoft.com/office/drawing/2014/main" id="{F53F40C8-8010-4108-9F73-2A5D4A82ACEE}"/>
              </a:ext>
            </a:extLst>
          </p:cNvPr>
          <p:cNvSpPr/>
          <p:nvPr/>
        </p:nvSpPr>
        <p:spPr>
          <a:xfrm>
            <a:off x="14026380" y="4004097"/>
            <a:ext cx="1188132" cy="1188132"/>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4050" dirty="0"/>
          </a:p>
        </p:txBody>
      </p:sp>
      <p:sp>
        <p:nvSpPr>
          <p:cNvPr id="5" name="Oval 4">
            <a:extLst>
              <a:ext uri="{FF2B5EF4-FFF2-40B4-BE49-F238E27FC236}">
                <a16:creationId xmlns:a16="http://schemas.microsoft.com/office/drawing/2014/main" id="{D00ACF17-5B62-4CCD-9969-2CD787F39748}"/>
              </a:ext>
            </a:extLst>
          </p:cNvPr>
          <p:cNvSpPr/>
          <p:nvPr/>
        </p:nvSpPr>
        <p:spPr>
          <a:xfrm>
            <a:off x="14026380" y="6290334"/>
            <a:ext cx="1188132" cy="1188132"/>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4050" dirty="0"/>
          </a:p>
        </p:txBody>
      </p:sp>
      <p:sp>
        <p:nvSpPr>
          <p:cNvPr id="6" name="Oval 5">
            <a:extLst>
              <a:ext uri="{FF2B5EF4-FFF2-40B4-BE49-F238E27FC236}">
                <a16:creationId xmlns:a16="http://schemas.microsoft.com/office/drawing/2014/main" id="{CC365984-D2D0-4F97-94B8-3E6E3E66E63B}"/>
              </a:ext>
            </a:extLst>
          </p:cNvPr>
          <p:cNvSpPr/>
          <p:nvPr/>
        </p:nvSpPr>
        <p:spPr>
          <a:xfrm>
            <a:off x="3094772" y="6290334"/>
            <a:ext cx="1188132" cy="11881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p>
        </p:txBody>
      </p:sp>
      <p:grpSp>
        <p:nvGrpSpPr>
          <p:cNvPr id="7" name="Group 6">
            <a:extLst>
              <a:ext uri="{FF2B5EF4-FFF2-40B4-BE49-F238E27FC236}">
                <a16:creationId xmlns:a16="http://schemas.microsoft.com/office/drawing/2014/main" id="{9111D823-0061-4D02-A486-14D3049A8C20}"/>
              </a:ext>
            </a:extLst>
          </p:cNvPr>
          <p:cNvGrpSpPr/>
          <p:nvPr/>
        </p:nvGrpSpPr>
        <p:grpSpPr>
          <a:xfrm>
            <a:off x="6077823" y="2880969"/>
            <a:ext cx="6102468" cy="6259557"/>
            <a:chOff x="2527882" y="1769366"/>
            <a:chExt cx="4068312" cy="4173038"/>
          </a:xfrm>
          <a:solidFill>
            <a:schemeClr val="tx1"/>
          </a:solidFill>
        </p:grpSpPr>
        <p:sp>
          <p:nvSpPr>
            <p:cNvPr id="8" name="Rectangle 8">
              <a:extLst>
                <a:ext uri="{FF2B5EF4-FFF2-40B4-BE49-F238E27FC236}">
                  <a16:creationId xmlns:a16="http://schemas.microsoft.com/office/drawing/2014/main" id="{6197318D-8121-4894-B822-57F602A99361}"/>
                </a:ext>
              </a:extLst>
            </p:cNvPr>
            <p:cNvSpPr/>
            <p:nvPr/>
          </p:nvSpPr>
          <p:spPr>
            <a:xfrm>
              <a:off x="2527882" y="3860800"/>
              <a:ext cx="2044119" cy="2024231"/>
            </a:xfrm>
            <a:custGeom>
              <a:avLst/>
              <a:gdLst/>
              <a:ahLst/>
              <a:cxnLst/>
              <a:rect l="l" t="t" r="r" b="b"/>
              <a:pathLst>
                <a:path w="2044119" h="2024231">
                  <a:moveTo>
                    <a:pt x="366464" y="0"/>
                  </a:moveTo>
                  <a:lnTo>
                    <a:pt x="556662" y="0"/>
                  </a:lnTo>
                  <a:cubicBezTo>
                    <a:pt x="561251" y="574041"/>
                    <a:pt x="908815" y="1117284"/>
                    <a:pt x="1480062" y="1349474"/>
                  </a:cubicBezTo>
                  <a:cubicBezTo>
                    <a:pt x="1664906" y="1424606"/>
                    <a:pt x="1856123" y="1460241"/>
                    <a:pt x="2044119" y="1459681"/>
                  </a:cubicBezTo>
                  <a:lnTo>
                    <a:pt x="2044119" y="1643731"/>
                  </a:lnTo>
                  <a:cubicBezTo>
                    <a:pt x="1976201" y="1643868"/>
                    <a:pt x="1907852" y="1639074"/>
                    <a:pt x="1839496" y="1629946"/>
                  </a:cubicBezTo>
                  <a:lnTo>
                    <a:pt x="1546504" y="2024231"/>
                  </a:lnTo>
                  <a:lnTo>
                    <a:pt x="955093" y="1783846"/>
                  </a:lnTo>
                  <a:lnTo>
                    <a:pt x="1025507" y="1299093"/>
                  </a:lnTo>
                  <a:cubicBezTo>
                    <a:pt x="905134" y="1209445"/>
                    <a:pt x="799404" y="1105116"/>
                    <a:pt x="713898" y="986746"/>
                  </a:cubicBezTo>
                  <a:lnTo>
                    <a:pt x="719682" y="1004573"/>
                  </a:lnTo>
                  <a:lnTo>
                    <a:pt x="195230" y="1037088"/>
                  </a:lnTo>
                  <a:lnTo>
                    <a:pt x="0" y="435261"/>
                  </a:lnTo>
                  <a:lnTo>
                    <a:pt x="381694" y="20215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p>
          </p:txBody>
        </p:sp>
        <p:sp>
          <p:nvSpPr>
            <p:cNvPr id="9" name="Oval 21">
              <a:extLst>
                <a:ext uri="{FF2B5EF4-FFF2-40B4-BE49-F238E27FC236}">
                  <a16:creationId xmlns:a16="http://schemas.microsoft.com/office/drawing/2014/main" id="{78B0C82D-1DB1-47F0-B784-D8CB8B58D5C0}"/>
                </a:ext>
              </a:extLst>
            </p:cNvPr>
            <p:cNvSpPr/>
            <p:nvPr/>
          </p:nvSpPr>
          <p:spPr>
            <a:xfrm rot="437364">
              <a:off x="4621552" y="3784736"/>
              <a:ext cx="1916761" cy="2157668"/>
            </a:xfrm>
            <a:custGeom>
              <a:avLst/>
              <a:gdLst/>
              <a:ahLst/>
              <a:cxnLst/>
              <a:rect l="l" t="t" r="r" b="b"/>
              <a:pathLst>
                <a:path w="1916761" h="2157668">
                  <a:moveTo>
                    <a:pt x="1708415" y="144041"/>
                  </a:moveTo>
                  <a:lnTo>
                    <a:pt x="1725767" y="154715"/>
                  </a:lnTo>
                  <a:lnTo>
                    <a:pt x="1708415" y="150430"/>
                  </a:lnTo>
                  <a:close/>
                  <a:moveTo>
                    <a:pt x="1300025" y="24192"/>
                  </a:moveTo>
                  <a:lnTo>
                    <a:pt x="1489147" y="0"/>
                  </a:lnTo>
                  <a:cubicBezTo>
                    <a:pt x="1500273" y="82796"/>
                    <a:pt x="1504062" y="167059"/>
                    <a:pt x="1500308" y="252054"/>
                  </a:cubicBezTo>
                  <a:lnTo>
                    <a:pt x="1916761" y="480508"/>
                  </a:lnTo>
                  <a:lnTo>
                    <a:pt x="1751401" y="1090339"/>
                  </a:lnTo>
                  <a:lnTo>
                    <a:pt x="1246060" y="1081941"/>
                  </a:lnTo>
                  <a:cubicBezTo>
                    <a:pt x="1182167" y="1187433"/>
                    <a:pt x="1104758" y="1282578"/>
                    <a:pt x="1018020" y="1367515"/>
                  </a:cubicBezTo>
                  <a:lnTo>
                    <a:pt x="1183977" y="1795543"/>
                  </a:lnTo>
                  <a:lnTo>
                    <a:pt x="660625" y="2157668"/>
                  </a:lnTo>
                  <a:lnTo>
                    <a:pt x="452734" y="1979318"/>
                  </a:lnTo>
                  <a:lnTo>
                    <a:pt x="452343" y="1979754"/>
                  </a:lnTo>
                  <a:lnTo>
                    <a:pt x="407306" y="1940346"/>
                  </a:lnTo>
                  <a:lnTo>
                    <a:pt x="263664" y="1817114"/>
                  </a:lnTo>
                  <a:lnTo>
                    <a:pt x="265236" y="1816026"/>
                  </a:lnTo>
                  <a:lnTo>
                    <a:pt x="248277" y="1801186"/>
                  </a:lnTo>
                  <a:cubicBezTo>
                    <a:pt x="175016" y="1821669"/>
                    <a:pt x="99852" y="1836107"/>
                    <a:pt x="23294" y="1843500"/>
                  </a:cubicBezTo>
                  <a:lnTo>
                    <a:pt x="0" y="1661401"/>
                  </a:lnTo>
                  <a:cubicBezTo>
                    <a:pt x="586249" y="1594555"/>
                    <a:pt x="1099236" y="1182477"/>
                    <a:pt x="1261282" y="584868"/>
                  </a:cubicBezTo>
                  <a:cubicBezTo>
                    <a:pt x="1312404" y="396331"/>
                    <a:pt x="1323933" y="206529"/>
                    <a:pt x="1300025" y="241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ko-KR" altLang="en-US" sz="4050" dirty="0"/>
            </a:p>
          </p:txBody>
        </p:sp>
        <p:sp>
          <p:nvSpPr>
            <p:cNvPr id="10" name="Oval 21">
              <a:extLst>
                <a:ext uri="{FF2B5EF4-FFF2-40B4-BE49-F238E27FC236}">
                  <a16:creationId xmlns:a16="http://schemas.microsoft.com/office/drawing/2014/main" id="{A3E335BB-755B-4BF5-83BD-E41AF5524A35}"/>
                </a:ext>
              </a:extLst>
            </p:cNvPr>
            <p:cNvSpPr/>
            <p:nvPr/>
          </p:nvSpPr>
          <p:spPr>
            <a:xfrm rot="437364">
              <a:off x="2587685" y="1769366"/>
              <a:ext cx="1903947" cy="2166804"/>
            </a:xfrm>
            <a:custGeom>
              <a:avLst/>
              <a:gdLst/>
              <a:ahLst/>
              <a:cxnLst/>
              <a:rect l="l" t="t" r="r" b="b"/>
              <a:pathLst>
                <a:path w="1903947" h="2166804">
                  <a:moveTo>
                    <a:pt x="1248722" y="0"/>
                  </a:moveTo>
                  <a:lnTo>
                    <a:pt x="1627097" y="360618"/>
                  </a:lnTo>
                  <a:lnTo>
                    <a:pt x="1623294" y="362966"/>
                  </a:lnTo>
                  <a:cubicBezTo>
                    <a:pt x="1706758" y="337014"/>
                    <a:pt x="1792834" y="318893"/>
                    <a:pt x="1880669" y="309126"/>
                  </a:cubicBezTo>
                  <a:lnTo>
                    <a:pt x="1903947" y="491102"/>
                  </a:lnTo>
                  <a:cubicBezTo>
                    <a:pt x="1322097" y="562522"/>
                    <a:pt x="814151" y="973268"/>
                    <a:pt x="653054" y="1567381"/>
                  </a:cubicBezTo>
                  <a:cubicBezTo>
                    <a:pt x="600572" y="1760932"/>
                    <a:pt x="589817" y="1955818"/>
                    <a:pt x="615630" y="2142672"/>
                  </a:cubicBezTo>
                  <a:lnTo>
                    <a:pt x="426969" y="2166804"/>
                  </a:lnTo>
                  <a:cubicBezTo>
                    <a:pt x="416234" y="2094458"/>
                    <a:pt x="410995" y="2020927"/>
                    <a:pt x="410980" y="1946726"/>
                  </a:cubicBezTo>
                  <a:lnTo>
                    <a:pt x="0" y="1721274"/>
                  </a:lnTo>
                  <a:lnTo>
                    <a:pt x="165358" y="1111442"/>
                  </a:lnTo>
                  <a:lnTo>
                    <a:pt x="636319" y="1119271"/>
                  </a:lnTo>
                  <a:cubicBezTo>
                    <a:pt x="700213" y="1007851"/>
                    <a:pt x="777366" y="906262"/>
                    <a:pt x="864645" y="815331"/>
                  </a:cubicBezTo>
                  <a:lnTo>
                    <a:pt x="706904" y="33456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ko-KR" altLang="en-US" sz="4050" dirty="0"/>
            </a:p>
          </p:txBody>
        </p:sp>
        <p:sp>
          <p:nvSpPr>
            <p:cNvPr id="11" name="Rectangle 15">
              <a:extLst>
                <a:ext uri="{FF2B5EF4-FFF2-40B4-BE49-F238E27FC236}">
                  <a16:creationId xmlns:a16="http://schemas.microsoft.com/office/drawing/2014/main" id="{D9A027EF-60F6-44BA-86FC-8633EDA07393}"/>
                </a:ext>
              </a:extLst>
            </p:cNvPr>
            <p:cNvSpPr/>
            <p:nvPr/>
          </p:nvSpPr>
          <p:spPr>
            <a:xfrm>
              <a:off x="4555381" y="1792645"/>
              <a:ext cx="2040813" cy="2068155"/>
            </a:xfrm>
            <a:custGeom>
              <a:avLst/>
              <a:gdLst/>
              <a:ahLst/>
              <a:cxnLst/>
              <a:rect l="l" t="t" r="r" b="b"/>
              <a:pathLst>
                <a:path w="2040813" h="2068155">
                  <a:moveTo>
                    <a:pt x="520053" y="0"/>
                  </a:moveTo>
                  <a:lnTo>
                    <a:pt x="1111462" y="240384"/>
                  </a:lnTo>
                  <a:lnTo>
                    <a:pt x="1036786" y="754460"/>
                  </a:lnTo>
                  <a:lnTo>
                    <a:pt x="1021317" y="748171"/>
                  </a:lnTo>
                  <a:cubicBezTo>
                    <a:pt x="1142506" y="837417"/>
                    <a:pt x="1249045" y="941474"/>
                    <a:pt x="1335290" y="1059739"/>
                  </a:cubicBezTo>
                  <a:lnTo>
                    <a:pt x="1814020" y="1005063"/>
                  </a:lnTo>
                  <a:lnTo>
                    <a:pt x="2040813" y="1596059"/>
                  </a:lnTo>
                  <a:lnTo>
                    <a:pt x="1672411" y="1848385"/>
                  </a:lnTo>
                  <a:cubicBezTo>
                    <a:pt x="1682906" y="1920885"/>
                    <a:pt x="1688379" y="1994315"/>
                    <a:pt x="1687912" y="2068155"/>
                  </a:cubicBezTo>
                  <a:lnTo>
                    <a:pt x="1497249" y="2068155"/>
                  </a:lnTo>
                  <a:cubicBezTo>
                    <a:pt x="1499106" y="1488724"/>
                    <a:pt x="1150503" y="938186"/>
                    <a:pt x="574393" y="704018"/>
                  </a:cubicBezTo>
                  <a:cubicBezTo>
                    <a:pt x="467666" y="660637"/>
                    <a:pt x="358815" y="630425"/>
                    <a:pt x="249685" y="612618"/>
                  </a:cubicBezTo>
                  <a:cubicBezTo>
                    <a:pt x="213308" y="606683"/>
                    <a:pt x="176901" y="602126"/>
                    <a:pt x="140531" y="598919"/>
                  </a:cubicBezTo>
                  <a:cubicBezTo>
                    <a:pt x="93574" y="594779"/>
                    <a:pt x="46680" y="592889"/>
                    <a:pt x="0" y="593905"/>
                  </a:cubicBezTo>
                  <a:lnTo>
                    <a:pt x="0" y="409496"/>
                  </a:lnTo>
                  <a:cubicBezTo>
                    <a:pt x="74584" y="408781"/>
                    <a:pt x="149703" y="413983"/>
                    <a:pt x="224810" y="424420"/>
                  </a:cubicBezTo>
                  <a:lnTo>
                    <a:pt x="209339" y="41813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p>
          </p:txBody>
        </p:sp>
      </p:grpSp>
      <p:sp>
        <p:nvSpPr>
          <p:cNvPr id="12" name="Oval 11">
            <a:extLst>
              <a:ext uri="{FF2B5EF4-FFF2-40B4-BE49-F238E27FC236}">
                <a16:creationId xmlns:a16="http://schemas.microsoft.com/office/drawing/2014/main" id="{54838BDB-78C9-4794-A97C-0705044498F5}"/>
              </a:ext>
            </a:extLst>
          </p:cNvPr>
          <p:cNvSpPr/>
          <p:nvPr/>
        </p:nvSpPr>
        <p:spPr>
          <a:xfrm>
            <a:off x="7457185" y="4338874"/>
            <a:ext cx="3343754" cy="3343754"/>
          </a:xfrm>
          <a:prstGeom prst="ellipse">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4050" dirty="0"/>
          </a:p>
        </p:txBody>
      </p:sp>
      <p:sp>
        <p:nvSpPr>
          <p:cNvPr id="13" name="TextBox 12">
            <a:extLst>
              <a:ext uri="{FF2B5EF4-FFF2-40B4-BE49-F238E27FC236}">
                <a16:creationId xmlns:a16="http://schemas.microsoft.com/office/drawing/2014/main" id="{60AD8D1E-31DA-4C46-A886-33650C157319}"/>
              </a:ext>
            </a:extLst>
          </p:cNvPr>
          <p:cNvSpPr txBox="1"/>
          <p:nvPr/>
        </p:nvSpPr>
        <p:spPr>
          <a:xfrm>
            <a:off x="8048134" y="6512194"/>
            <a:ext cx="2141876" cy="553998"/>
          </a:xfrm>
          <a:prstGeom prst="rect">
            <a:avLst/>
          </a:prstGeom>
          <a:noFill/>
        </p:spPr>
        <p:txBody>
          <a:bodyPr wrap="square" rtlCol="0">
            <a:spAutoFit/>
          </a:bodyPr>
          <a:lstStyle/>
          <a:p>
            <a:pPr algn="ctr"/>
            <a:r>
              <a:rPr lang="en-US" altLang="ko-KR" sz="3000" b="1" dirty="0">
                <a:solidFill>
                  <a:schemeClr val="bg1"/>
                </a:solidFill>
                <a:cs typeface="Arial" pitchFamily="34" charset="0"/>
              </a:rPr>
              <a:t>MODULES</a:t>
            </a:r>
            <a:endParaRPr lang="ko-KR" altLang="en-US" sz="3000" b="1" dirty="0">
              <a:solidFill>
                <a:schemeClr val="bg1"/>
              </a:solidFill>
              <a:cs typeface="Arial" pitchFamily="34" charset="0"/>
            </a:endParaRPr>
          </a:p>
        </p:txBody>
      </p:sp>
      <p:grpSp>
        <p:nvGrpSpPr>
          <p:cNvPr id="14" name="Group 13">
            <a:extLst>
              <a:ext uri="{FF2B5EF4-FFF2-40B4-BE49-F238E27FC236}">
                <a16:creationId xmlns:a16="http://schemas.microsoft.com/office/drawing/2014/main" id="{449999F5-41A2-4363-9382-34B5571ED4EC}"/>
              </a:ext>
            </a:extLst>
          </p:cNvPr>
          <p:cNvGrpSpPr/>
          <p:nvPr/>
        </p:nvGrpSpPr>
        <p:grpSpPr>
          <a:xfrm>
            <a:off x="1371600" y="7797875"/>
            <a:ext cx="4634475" cy="971871"/>
            <a:chOff x="803640" y="3362835"/>
            <a:chExt cx="2059657" cy="647914"/>
          </a:xfrm>
        </p:grpSpPr>
        <p:sp>
          <p:nvSpPr>
            <p:cNvPr id="15" name="TextBox 14">
              <a:extLst>
                <a:ext uri="{FF2B5EF4-FFF2-40B4-BE49-F238E27FC236}">
                  <a16:creationId xmlns:a16="http://schemas.microsoft.com/office/drawing/2014/main" id="{25E5BCA4-E702-4251-A909-9EFAFF3BE3DB}"/>
                </a:ext>
              </a:extLst>
            </p:cNvPr>
            <p:cNvSpPr txBox="1"/>
            <p:nvPr/>
          </p:nvSpPr>
          <p:spPr>
            <a:xfrm>
              <a:off x="803640" y="3579862"/>
              <a:ext cx="2059657" cy="430887"/>
            </a:xfrm>
            <a:prstGeom prst="rect">
              <a:avLst/>
            </a:prstGeom>
            <a:noFill/>
          </p:spPr>
          <p:txBody>
            <a:bodyPr wrap="square" rtlCol="0">
              <a:spAutoFit/>
            </a:bodyPr>
            <a:lstStyle/>
            <a:p>
              <a:pPr algn="ctr"/>
              <a:r>
                <a:rPr lang="en-US" altLang="ko-KR" dirty="0">
                  <a:solidFill>
                    <a:schemeClr val="tx1">
                      <a:lumMod val="75000"/>
                      <a:lumOff val="25000"/>
                    </a:schemeClr>
                  </a:solidFill>
                  <a:cs typeface="Arial" pitchFamily="34" charset="0"/>
                </a:rPr>
                <a:t>Handles user registration, authentication, and profile management.</a:t>
              </a:r>
              <a:endParaRPr lang="ko-KR" altLang="en-US" dirty="0">
                <a:solidFill>
                  <a:schemeClr val="tx1">
                    <a:lumMod val="75000"/>
                    <a:lumOff val="25000"/>
                  </a:schemeClr>
                </a:solidFill>
                <a:cs typeface="Arial" pitchFamily="34" charset="0"/>
              </a:endParaRPr>
            </a:p>
          </p:txBody>
        </p:sp>
        <p:sp>
          <p:nvSpPr>
            <p:cNvPr id="16" name="TextBox 15">
              <a:extLst>
                <a:ext uri="{FF2B5EF4-FFF2-40B4-BE49-F238E27FC236}">
                  <a16:creationId xmlns:a16="http://schemas.microsoft.com/office/drawing/2014/main" id="{910988EA-F759-4CA9-B778-11CCEEA0BA48}"/>
                </a:ext>
              </a:extLst>
            </p:cNvPr>
            <p:cNvSpPr txBox="1"/>
            <p:nvPr/>
          </p:nvSpPr>
          <p:spPr>
            <a:xfrm>
              <a:off x="803640" y="3362835"/>
              <a:ext cx="2059657" cy="246221"/>
            </a:xfrm>
            <a:prstGeom prst="rect">
              <a:avLst/>
            </a:prstGeom>
            <a:noFill/>
          </p:spPr>
          <p:txBody>
            <a:bodyPr wrap="square" rtlCol="0">
              <a:spAutoFit/>
            </a:bodyPr>
            <a:lstStyle/>
            <a:p>
              <a:pPr algn="ctr"/>
              <a:r>
                <a:rPr lang="en-US" altLang="ko-KR" b="1" dirty="0">
                  <a:solidFill>
                    <a:schemeClr val="tx1">
                      <a:lumMod val="95000"/>
                      <a:lumOff val="5000"/>
                    </a:schemeClr>
                  </a:solidFill>
                  <a:cs typeface="Arial" pitchFamily="34" charset="0"/>
                </a:rPr>
                <a:t>USER MANAGEMENT MODULE</a:t>
              </a:r>
              <a:endParaRPr lang="ko-KR" altLang="en-US" b="1" dirty="0">
                <a:solidFill>
                  <a:schemeClr val="tx1">
                    <a:lumMod val="95000"/>
                    <a:lumOff val="5000"/>
                  </a:schemeClr>
                </a:solidFill>
                <a:cs typeface="Arial" pitchFamily="34" charset="0"/>
              </a:endParaRPr>
            </a:p>
          </p:txBody>
        </p:sp>
      </p:grpSp>
      <p:grpSp>
        <p:nvGrpSpPr>
          <p:cNvPr id="17" name="Group 16">
            <a:extLst>
              <a:ext uri="{FF2B5EF4-FFF2-40B4-BE49-F238E27FC236}">
                <a16:creationId xmlns:a16="http://schemas.microsoft.com/office/drawing/2014/main" id="{4A2A7C9F-1649-48F0-9BC0-6B34BFB3519B}"/>
              </a:ext>
            </a:extLst>
          </p:cNvPr>
          <p:cNvGrpSpPr/>
          <p:nvPr/>
        </p:nvGrpSpPr>
        <p:grpSpPr>
          <a:xfrm>
            <a:off x="12303210" y="7797875"/>
            <a:ext cx="4634475" cy="971871"/>
            <a:chOff x="803640" y="3362835"/>
            <a:chExt cx="2059657" cy="647914"/>
          </a:xfrm>
        </p:grpSpPr>
        <p:sp>
          <p:nvSpPr>
            <p:cNvPr id="18" name="TextBox 17">
              <a:extLst>
                <a:ext uri="{FF2B5EF4-FFF2-40B4-BE49-F238E27FC236}">
                  <a16:creationId xmlns:a16="http://schemas.microsoft.com/office/drawing/2014/main" id="{D201B335-A283-4D4C-B76B-15ED17390119}"/>
                </a:ext>
              </a:extLst>
            </p:cNvPr>
            <p:cNvSpPr txBox="1"/>
            <p:nvPr/>
          </p:nvSpPr>
          <p:spPr>
            <a:xfrm>
              <a:off x="803640" y="3579862"/>
              <a:ext cx="2059657" cy="430887"/>
            </a:xfrm>
            <a:prstGeom prst="rect">
              <a:avLst/>
            </a:prstGeom>
            <a:noFill/>
          </p:spPr>
          <p:txBody>
            <a:bodyPr wrap="square" rtlCol="0">
              <a:spAutoFit/>
            </a:bodyPr>
            <a:lstStyle/>
            <a:p>
              <a:pPr algn="ctr"/>
              <a:r>
                <a:rPr lang="en-GB" altLang="ko-KR" dirty="0">
                  <a:solidFill>
                    <a:schemeClr val="tx1">
                      <a:lumMod val="75000"/>
                      <a:lumOff val="25000"/>
                    </a:schemeClr>
                  </a:solidFill>
                  <a:cs typeface="Arial" pitchFamily="34" charset="0"/>
                </a:rPr>
                <a:t>Streamlines order processing and transaction management.</a:t>
              </a:r>
              <a:endParaRPr lang="ko-KR" altLang="en-US" dirty="0">
                <a:solidFill>
                  <a:schemeClr val="tx1">
                    <a:lumMod val="75000"/>
                    <a:lumOff val="25000"/>
                  </a:schemeClr>
                </a:solidFill>
                <a:cs typeface="Arial" pitchFamily="34" charset="0"/>
              </a:endParaRPr>
            </a:p>
          </p:txBody>
        </p:sp>
        <p:sp>
          <p:nvSpPr>
            <p:cNvPr id="19" name="TextBox 18">
              <a:extLst>
                <a:ext uri="{FF2B5EF4-FFF2-40B4-BE49-F238E27FC236}">
                  <a16:creationId xmlns:a16="http://schemas.microsoft.com/office/drawing/2014/main" id="{DC50B21A-2BC2-4B51-AAAF-32439C010BA7}"/>
                </a:ext>
              </a:extLst>
            </p:cNvPr>
            <p:cNvSpPr txBox="1"/>
            <p:nvPr/>
          </p:nvSpPr>
          <p:spPr>
            <a:xfrm>
              <a:off x="803640" y="3362835"/>
              <a:ext cx="2059657" cy="246221"/>
            </a:xfrm>
            <a:prstGeom prst="rect">
              <a:avLst/>
            </a:prstGeom>
            <a:noFill/>
          </p:spPr>
          <p:txBody>
            <a:bodyPr wrap="square" rtlCol="0">
              <a:spAutoFit/>
            </a:bodyPr>
            <a:lstStyle/>
            <a:p>
              <a:pPr algn="ctr"/>
              <a:r>
                <a:rPr lang="en-US" altLang="ko-KR" b="1" dirty="0">
                  <a:solidFill>
                    <a:schemeClr val="tx1">
                      <a:lumMod val="95000"/>
                      <a:lumOff val="5000"/>
                    </a:schemeClr>
                  </a:solidFill>
                  <a:cs typeface="Arial" pitchFamily="34" charset="0"/>
                </a:rPr>
                <a:t>ORDER MANAGEMENT MODULE</a:t>
              </a:r>
              <a:endParaRPr lang="ko-KR" altLang="en-US" b="1" dirty="0">
                <a:solidFill>
                  <a:schemeClr val="tx1">
                    <a:lumMod val="95000"/>
                    <a:lumOff val="5000"/>
                  </a:schemeClr>
                </a:solidFill>
                <a:cs typeface="Arial" pitchFamily="34" charset="0"/>
              </a:endParaRPr>
            </a:p>
          </p:txBody>
        </p:sp>
      </p:grpSp>
      <p:grpSp>
        <p:nvGrpSpPr>
          <p:cNvPr id="20" name="Group 19">
            <a:extLst>
              <a:ext uri="{FF2B5EF4-FFF2-40B4-BE49-F238E27FC236}">
                <a16:creationId xmlns:a16="http://schemas.microsoft.com/office/drawing/2014/main" id="{3F08F97F-CC96-4532-91C4-C70B06DDE118}"/>
              </a:ext>
            </a:extLst>
          </p:cNvPr>
          <p:cNvGrpSpPr/>
          <p:nvPr/>
        </p:nvGrpSpPr>
        <p:grpSpPr>
          <a:xfrm>
            <a:off x="12303210" y="2597571"/>
            <a:ext cx="4634475" cy="971871"/>
            <a:chOff x="803640" y="3362835"/>
            <a:chExt cx="2059657" cy="647914"/>
          </a:xfrm>
        </p:grpSpPr>
        <p:sp>
          <p:nvSpPr>
            <p:cNvPr id="21" name="TextBox 20">
              <a:extLst>
                <a:ext uri="{FF2B5EF4-FFF2-40B4-BE49-F238E27FC236}">
                  <a16:creationId xmlns:a16="http://schemas.microsoft.com/office/drawing/2014/main" id="{83C59261-F70E-4D0F-A631-1D681F3A0761}"/>
                </a:ext>
              </a:extLst>
            </p:cNvPr>
            <p:cNvSpPr txBox="1"/>
            <p:nvPr/>
          </p:nvSpPr>
          <p:spPr>
            <a:xfrm>
              <a:off x="803640" y="3579862"/>
              <a:ext cx="2059657" cy="430887"/>
            </a:xfrm>
            <a:prstGeom prst="rect">
              <a:avLst/>
            </a:prstGeom>
            <a:noFill/>
          </p:spPr>
          <p:txBody>
            <a:bodyPr wrap="square" rtlCol="0">
              <a:spAutoFit/>
            </a:bodyPr>
            <a:lstStyle/>
            <a:p>
              <a:pPr algn="ctr"/>
              <a:r>
                <a:rPr lang="en-GB" altLang="ko-KR" dirty="0">
                  <a:solidFill>
                    <a:schemeClr val="tx1">
                      <a:lumMod val="75000"/>
                      <a:lumOff val="25000"/>
                    </a:schemeClr>
                  </a:solidFill>
                  <a:cs typeface="Arial" pitchFamily="34" charset="0"/>
                </a:rPr>
                <a:t>Enables sellers to list and manage automotive spare parts.</a:t>
              </a:r>
              <a:endParaRPr lang="ko-KR" altLang="en-US" dirty="0">
                <a:solidFill>
                  <a:schemeClr val="tx1">
                    <a:lumMod val="75000"/>
                    <a:lumOff val="25000"/>
                  </a:schemeClr>
                </a:solidFill>
                <a:cs typeface="Arial" pitchFamily="34" charset="0"/>
              </a:endParaRPr>
            </a:p>
          </p:txBody>
        </p:sp>
        <p:sp>
          <p:nvSpPr>
            <p:cNvPr id="22" name="TextBox 21">
              <a:extLst>
                <a:ext uri="{FF2B5EF4-FFF2-40B4-BE49-F238E27FC236}">
                  <a16:creationId xmlns:a16="http://schemas.microsoft.com/office/drawing/2014/main" id="{9D3E9BD1-0965-488E-AC1B-98A36E1ABE8A}"/>
                </a:ext>
              </a:extLst>
            </p:cNvPr>
            <p:cNvSpPr txBox="1"/>
            <p:nvPr/>
          </p:nvSpPr>
          <p:spPr>
            <a:xfrm>
              <a:off x="803640" y="3362835"/>
              <a:ext cx="2059657" cy="246221"/>
            </a:xfrm>
            <a:prstGeom prst="rect">
              <a:avLst/>
            </a:prstGeom>
            <a:noFill/>
          </p:spPr>
          <p:txBody>
            <a:bodyPr wrap="square" rtlCol="0">
              <a:spAutoFit/>
            </a:bodyPr>
            <a:lstStyle/>
            <a:p>
              <a:pPr algn="ctr"/>
              <a:r>
                <a:rPr lang="en-US" altLang="ko-KR" b="1" dirty="0">
                  <a:solidFill>
                    <a:schemeClr val="tx1">
                      <a:lumMod val="95000"/>
                      <a:lumOff val="5000"/>
                    </a:schemeClr>
                  </a:solidFill>
                  <a:cs typeface="Arial" pitchFamily="34" charset="0"/>
                </a:rPr>
                <a:t>SPARE PARTS LISTING MODULE</a:t>
              </a:r>
              <a:endParaRPr lang="ko-KR" altLang="en-US" b="1" dirty="0">
                <a:solidFill>
                  <a:schemeClr val="tx1">
                    <a:lumMod val="95000"/>
                    <a:lumOff val="5000"/>
                  </a:schemeClr>
                </a:solidFill>
                <a:cs typeface="Arial" pitchFamily="34" charset="0"/>
              </a:endParaRPr>
            </a:p>
          </p:txBody>
        </p:sp>
      </p:grpSp>
      <p:grpSp>
        <p:nvGrpSpPr>
          <p:cNvPr id="23" name="Group 22">
            <a:extLst>
              <a:ext uri="{FF2B5EF4-FFF2-40B4-BE49-F238E27FC236}">
                <a16:creationId xmlns:a16="http://schemas.microsoft.com/office/drawing/2014/main" id="{BEA89DBA-4F67-47F5-9ACC-8107986C6C7F}"/>
              </a:ext>
            </a:extLst>
          </p:cNvPr>
          <p:cNvGrpSpPr/>
          <p:nvPr/>
        </p:nvGrpSpPr>
        <p:grpSpPr>
          <a:xfrm>
            <a:off x="1371600" y="2597571"/>
            <a:ext cx="4634475" cy="971871"/>
            <a:chOff x="803640" y="3362835"/>
            <a:chExt cx="2059657" cy="647914"/>
          </a:xfrm>
        </p:grpSpPr>
        <p:sp>
          <p:nvSpPr>
            <p:cNvPr id="24" name="TextBox 23">
              <a:extLst>
                <a:ext uri="{FF2B5EF4-FFF2-40B4-BE49-F238E27FC236}">
                  <a16:creationId xmlns:a16="http://schemas.microsoft.com/office/drawing/2014/main" id="{E9DFFEBF-DCA0-4CDB-9289-3F10BBBFDF47}"/>
                </a:ext>
              </a:extLst>
            </p:cNvPr>
            <p:cNvSpPr txBox="1"/>
            <p:nvPr/>
          </p:nvSpPr>
          <p:spPr>
            <a:xfrm>
              <a:off x="803640" y="3579862"/>
              <a:ext cx="2059657" cy="430887"/>
            </a:xfrm>
            <a:prstGeom prst="rect">
              <a:avLst/>
            </a:prstGeom>
            <a:noFill/>
          </p:spPr>
          <p:txBody>
            <a:bodyPr wrap="square" rtlCol="0">
              <a:spAutoFit/>
            </a:bodyPr>
            <a:lstStyle/>
            <a:p>
              <a:pPr algn="ctr"/>
              <a:r>
                <a:rPr lang="en-GB" altLang="ko-KR" dirty="0">
                  <a:solidFill>
                    <a:schemeClr val="tx1">
                      <a:lumMod val="75000"/>
                      <a:lumOff val="25000"/>
                    </a:schemeClr>
                  </a:solidFill>
                  <a:cs typeface="Arial" pitchFamily="34" charset="0"/>
                </a:rPr>
                <a:t>Comprehensive tools for overseeing and managing platform operations.</a:t>
              </a:r>
              <a:endParaRPr lang="ko-KR" altLang="en-US" dirty="0">
                <a:solidFill>
                  <a:schemeClr val="tx1">
                    <a:lumMod val="75000"/>
                    <a:lumOff val="25000"/>
                  </a:schemeClr>
                </a:solidFill>
                <a:cs typeface="Arial" pitchFamily="34" charset="0"/>
              </a:endParaRPr>
            </a:p>
          </p:txBody>
        </p:sp>
        <p:sp>
          <p:nvSpPr>
            <p:cNvPr id="25" name="TextBox 24">
              <a:extLst>
                <a:ext uri="{FF2B5EF4-FFF2-40B4-BE49-F238E27FC236}">
                  <a16:creationId xmlns:a16="http://schemas.microsoft.com/office/drawing/2014/main" id="{8D80E282-6051-48C1-9D22-C32924B3CBE0}"/>
                </a:ext>
              </a:extLst>
            </p:cNvPr>
            <p:cNvSpPr txBox="1"/>
            <p:nvPr/>
          </p:nvSpPr>
          <p:spPr>
            <a:xfrm>
              <a:off x="803640" y="3362835"/>
              <a:ext cx="2059657" cy="246221"/>
            </a:xfrm>
            <a:prstGeom prst="rect">
              <a:avLst/>
            </a:prstGeom>
            <a:noFill/>
          </p:spPr>
          <p:txBody>
            <a:bodyPr wrap="square" rtlCol="0">
              <a:spAutoFit/>
            </a:bodyPr>
            <a:lstStyle/>
            <a:p>
              <a:pPr algn="ctr"/>
              <a:r>
                <a:rPr lang="en-US" altLang="ko-KR" b="1" dirty="0">
                  <a:solidFill>
                    <a:schemeClr val="tx1">
                      <a:lumMod val="95000"/>
                      <a:lumOff val="5000"/>
                    </a:schemeClr>
                  </a:solidFill>
                  <a:cs typeface="Arial" pitchFamily="34" charset="0"/>
                </a:rPr>
                <a:t>ADMIN MODULE</a:t>
              </a:r>
              <a:endParaRPr lang="ko-KR" altLang="en-US" b="1" dirty="0">
                <a:solidFill>
                  <a:schemeClr val="tx1">
                    <a:lumMod val="95000"/>
                    <a:lumOff val="5000"/>
                  </a:schemeClr>
                </a:solidFill>
                <a:cs typeface="Arial" pitchFamily="34" charset="0"/>
              </a:endParaRPr>
            </a:p>
          </p:txBody>
        </p:sp>
      </p:grpSp>
      <p:sp>
        <p:nvSpPr>
          <p:cNvPr id="26" name="Donut 2">
            <a:extLst>
              <a:ext uri="{FF2B5EF4-FFF2-40B4-BE49-F238E27FC236}">
                <a16:creationId xmlns:a16="http://schemas.microsoft.com/office/drawing/2014/main" id="{02043B42-7927-4089-BD3F-E8EA7E5B3827}"/>
              </a:ext>
            </a:extLst>
          </p:cNvPr>
          <p:cNvSpPr/>
          <p:nvPr/>
        </p:nvSpPr>
        <p:spPr>
          <a:xfrm>
            <a:off x="7100971" y="3982660"/>
            <a:ext cx="4056182" cy="4056182"/>
          </a:xfrm>
          <a:prstGeom prst="donut">
            <a:avLst>
              <a:gd name="adj" fmla="val 3866"/>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4050" dirty="0">
              <a:solidFill>
                <a:schemeClr val="tx1"/>
              </a:solidFill>
            </a:endParaRPr>
          </a:p>
        </p:txBody>
      </p:sp>
      <p:grpSp>
        <p:nvGrpSpPr>
          <p:cNvPr id="36" name="Group 35">
            <a:extLst>
              <a:ext uri="{FF2B5EF4-FFF2-40B4-BE49-F238E27FC236}">
                <a16:creationId xmlns:a16="http://schemas.microsoft.com/office/drawing/2014/main" id="{1B3D007A-D82A-49D7-B3B8-18453E891372}"/>
              </a:ext>
            </a:extLst>
          </p:cNvPr>
          <p:cNvGrpSpPr/>
          <p:nvPr/>
        </p:nvGrpSpPr>
        <p:grpSpPr>
          <a:xfrm>
            <a:off x="7913855" y="5184224"/>
            <a:ext cx="2534396" cy="1260113"/>
            <a:chOff x="6670497" y="4267516"/>
            <a:chExt cx="4190656" cy="2083613"/>
          </a:xfrm>
        </p:grpSpPr>
        <p:sp>
          <p:nvSpPr>
            <p:cNvPr id="34" name="Freeform: Shape 33">
              <a:extLst>
                <a:ext uri="{FF2B5EF4-FFF2-40B4-BE49-F238E27FC236}">
                  <a16:creationId xmlns:a16="http://schemas.microsoft.com/office/drawing/2014/main" id="{F03E3A74-7550-42F6-B91B-C021B5D15F86}"/>
                </a:ext>
              </a:extLst>
            </p:cNvPr>
            <p:cNvSpPr/>
            <p:nvPr/>
          </p:nvSpPr>
          <p:spPr>
            <a:xfrm>
              <a:off x="6670497" y="4910589"/>
              <a:ext cx="2028518" cy="1440540"/>
            </a:xfrm>
            <a:custGeom>
              <a:avLst/>
              <a:gdLst>
                <a:gd name="connsiteX0" fmla="*/ 1359605 w 2028518"/>
                <a:gd name="connsiteY0" fmla="*/ 1366447 h 1440540"/>
                <a:gd name="connsiteX1" fmla="*/ 1359605 w 2028518"/>
                <a:gd name="connsiteY1" fmla="*/ 1406271 h 1440540"/>
                <a:gd name="connsiteX2" fmla="*/ 1942246 w 2028518"/>
                <a:gd name="connsiteY2" fmla="*/ 1406271 h 1440540"/>
                <a:gd name="connsiteX3" fmla="*/ 1942246 w 2028518"/>
                <a:gd name="connsiteY3" fmla="*/ 1366447 h 1440540"/>
                <a:gd name="connsiteX4" fmla="*/ 1359605 w 2028518"/>
                <a:gd name="connsiteY4" fmla="*/ 1305350 h 1440540"/>
                <a:gd name="connsiteX5" fmla="*/ 1359605 w 2028518"/>
                <a:gd name="connsiteY5" fmla="*/ 1345174 h 1440540"/>
                <a:gd name="connsiteX6" fmla="*/ 1942246 w 2028518"/>
                <a:gd name="connsiteY6" fmla="*/ 1345174 h 1440540"/>
                <a:gd name="connsiteX7" fmla="*/ 1942246 w 2028518"/>
                <a:gd name="connsiteY7" fmla="*/ 1305350 h 1440540"/>
                <a:gd name="connsiteX8" fmla="*/ 1359605 w 2028518"/>
                <a:gd name="connsiteY8" fmla="*/ 1244254 h 1440540"/>
                <a:gd name="connsiteX9" fmla="*/ 1359605 w 2028518"/>
                <a:gd name="connsiteY9" fmla="*/ 1284078 h 1440540"/>
                <a:gd name="connsiteX10" fmla="*/ 1942246 w 2028518"/>
                <a:gd name="connsiteY10" fmla="*/ 1284078 h 1440540"/>
                <a:gd name="connsiteX11" fmla="*/ 1942246 w 2028518"/>
                <a:gd name="connsiteY11" fmla="*/ 1244254 h 1440540"/>
                <a:gd name="connsiteX12" fmla="*/ 1359605 w 2028518"/>
                <a:gd name="connsiteY12" fmla="*/ 1183157 h 1440540"/>
                <a:gd name="connsiteX13" fmla="*/ 1359605 w 2028518"/>
                <a:gd name="connsiteY13" fmla="*/ 1222981 h 1440540"/>
                <a:gd name="connsiteX14" fmla="*/ 1942246 w 2028518"/>
                <a:gd name="connsiteY14" fmla="*/ 1222981 h 1440540"/>
                <a:gd name="connsiteX15" fmla="*/ 1942246 w 2028518"/>
                <a:gd name="connsiteY15" fmla="*/ 1183157 h 1440540"/>
                <a:gd name="connsiteX16" fmla="*/ 1003047 w 2028518"/>
                <a:gd name="connsiteY16" fmla="*/ 821458 h 1440540"/>
                <a:gd name="connsiteX17" fmla="*/ 1003047 w 2028518"/>
                <a:gd name="connsiteY17" fmla="*/ 1439143 h 1440540"/>
                <a:gd name="connsiteX18" fmla="*/ 1259865 w 2028518"/>
                <a:gd name="connsiteY18" fmla="*/ 1439143 h 1440540"/>
                <a:gd name="connsiteX19" fmla="*/ 1259865 w 2028518"/>
                <a:gd name="connsiteY19" fmla="*/ 821458 h 1440540"/>
                <a:gd name="connsiteX20" fmla="*/ 640721 w 2028518"/>
                <a:gd name="connsiteY20" fmla="*/ 818736 h 1440540"/>
                <a:gd name="connsiteX21" fmla="*/ 640721 w 2028518"/>
                <a:gd name="connsiteY21" fmla="*/ 1436421 h 1440540"/>
                <a:gd name="connsiteX22" fmla="*/ 860983 w 2028518"/>
                <a:gd name="connsiteY22" fmla="*/ 1436421 h 1440540"/>
                <a:gd name="connsiteX23" fmla="*/ 860983 w 2028518"/>
                <a:gd name="connsiteY23" fmla="*/ 818736 h 1440540"/>
                <a:gd name="connsiteX24" fmla="*/ 1818380 w 2028518"/>
                <a:gd name="connsiteY24" fmla="*/ 734607 h 1440540"/>
                <a:gd name="connsiteX25" fmla="*/ 1818380 w 2028518"/>
                <a:gd name="connsiteY25" fmla="*/ 807677 h 1440540"/>
                <a:gd name="connsiteX26" fmla="*/ 1916476 w 2028518"/>
                <a:gd name="connsiteY26" fmla="*/ 807677 h 1440540"/>
                <a:gd name="connsiteX27" fmla="*/ 1916476 w 2028518"/>
                <a:gd name="connsiteY27" fmla="*/ 734607 h 1440540"/>
                <a:gd name="connsiteX28" fmla="*/ 1634779 w 2028518"/>
                <a:gd name="connsiteY28" fmla="*/ 734607 h 1440540"/>
                <a:gd name="connsiteX29" fmla="*/ 1634779 w 2028518"/>
                <a:gd name="connsiteY29" fmla="*/ 807677 h 1440540"/>
                <a:gd name="connsiteX30" fmla="*/ 1732875 w 2028518"/>
                <a:gd name="connsiteY30" fmla="*/ 807677 h 1440540"/>
                <a:gd name="connsiteX31" fmla="*/ 1732875 w 2028518"/>
                <a:gd name="connsiteY31" fmla="*/ 734607 h 1440540"/>
                <a:gd name="connsiteX32" fmla="*/ 1451179 w 2028518"/>
                <a:gd name="connsiteY32" fmla="*/ 734607 h 1440540"/>
                <a:gd name="connsiteX33" fmla="*/ 1451179 w 2028518"/>
                <a:gd name="connsiteY33" fmla="*/ 807677 h 1440540"/>
                <a:gd name="connsiteX34" fmla="*/ 1549275 w 2028518"/>
                <a:gd name="connsiteY34" fmla="*/ 807677 h 1440540"/>
                <a:gd name="connsiteX35" fmla="*/ 1549275 w 2028518"/>
                <a:gd name="connsiteY35" fmla="*/ 734607 h 1440540"/>
                <a:gd name="connsiteX36" fmla="*/ 1818380 w 2028518"/>
                <a:gd name="connsiteY36" fmla="*/ 582994 h 1440540"/>
                <a:gd name="connsiteX37" fmla="*/ 1818380 w 2028518"/>
                <a:gd name="connsiteY37" fmla="*/ 656064 h 1440540"/>
                <a:gd name="connsiteX38" fmla="*/ 1916476 w 2028518"/>
                <a:gd name="connsiteY38" fmla="*/ 656064 h 1440540"/>
                <a:gd name="connsiteX39" fmla="*/ 1916476 w 2028518"/>
                <a:gd name="connsiteY39" fmla="*/ 582994 h 1440540"/>
                <a:gd name="connsiteX40" fmla="*/ 1634779 w 2028518"/>
                <a:gd name="connsiteY40" fmla="*/ 582994 h 1440540"/>
                <a:gd name="connsiteX41" fmla="*/ 1634779 w 2028518"/>
                <a:gd name="connsiteY41" fmla="*/ 656064 h 1440540"/>
                <a:gd name="connsiteX42" fmla="*/ 1732875 w 2028518"/>
                <a:gd name="connsiteY42" fmla="*/ 656064 h 1440540"/>
                <a:gd name="connsiteX43" fmla="*/ 1732875 w 2028518"/>
                <a:gd name="connsiteY43" fmla="*/ 582994 h 1440540"/>
                <a:gd name="connsiteX44" fmla="*/ 1451179 w 2028518"/>
                <a:gd name="connsiteY44" fmla="*/ 582994 h 1440540"/>
                <a:gd name="connsiteX45" fmla="*/ 1451179 w 2028518"/>
                <a:gd name="connsiteY45" fmla="*/ 656064 h 1440540"/>
                <a:gd name="connsiteX46" fmla="*/ 1549275 w 2028518"/>
                <a:gd name="connsiteY46" fmla="*/ 656064 h 1440540"/>
                <a:gd name="connsiteX47" fmla="*/ 1549275 w 2028518"/>
                <a:gd name="connsiteY47" fmla="*/ 582994 h 1440540"/>
                <a:gd name="connsiteX48" fmla="*/ 403424 w 2028518"/>
                <a:gd name="connsiteY48" fmla="*/ 499916 h 1440540"/>
                <a:gd name="connsiteX49" fmla="*/ 348620 w 2028518"/>
                <a:gd name="connsiteY49" fmla="*/ 554720 h 1440540"/>
                <a:gd name="connsiteX50" fmla="*/ 348620 w 2028518"/>
                <a:gd name="connsiteY50" fmla="*/ 1438886 h 1440540"/>
                <a:gd name="connsiteX51" fmla="*/ 458227 w 2028518"/>
                <a:gd name="connsiteY51" fmla="*/ 1438886 h 1440540"/>
                <a:gd name="connsiteX52" fmla="*/ 458228 w 2028518"/>
                <a:gd name="connsiteY52" fmla="*/ 554720 h 1440540"/>
                <a:gd name="connsiteX53" fmla="*/ 403424 w 2028518"/>
                <a:gd name="connsiteY53" fmla="*/ 499916 h 1440540"/>
                <a:gd name="connsiteX54" fmla="*/ 169200 w 2028518"/>
                <a:gd name="connsiteY54" fmla="*/ 496212 h 1440540"/>
                <a:gd name="connsiteX55" fmla="*/ 114396 w 2028518"/>
                <a:gd name="connsiteY55" fmla="*/ 551016 h 1440540"/>
                <a:gd name="connsiteX56" fmla="*/ 114396 w 2028518"/>
                <a:gd name="connsiteY56" fmla="*/ 1435182 h 1440540"/>
                <a:gd name="connsiteX57" fmla="*/ 224003 w 2028518"/>
                <a:gd name="connsiteY57" fmla="*/ 1435182 h 1440540"/>
                <a:gd name="connsiteX58" fmla="*/ 224004 w 2028518"/>
                <a:gd name="connsiteY58" fmla="*/ 551016 h 1440540"/>
                <a:gd name="connsiteX59" fmla="*/ 169200 w 2028518"/>
                <a:gd name="connsiteY59" fmla="*/ 496212 h 1440540"/>
                <a:gd name="connsiteX60" fmla="*/ 1818380 w 2028518"/>
                <a:gd name="connsiteY60" fmla="*/ 431380 h 1440540"/>
                <a:gd name="connsiteX61" fmla="*/ 1818380 w 2028518"/>
                <a:gd name="connsiteY61" fmla="*/ 504450 h 1440540"/>
                <a:gd name="connsiteX62" fmla="*/ 1916476 w 2028518"/>
                <a:gd name="connsiteY62" fmla="*/ 504450 h 1440540"/>
                <a:gd name="connsiteX63" fmla="*/ 1916476 w 2028518"/>
                <a:gd name="connsiteY63" fmla="*/ 431380 h 1440540"/>
                <a:gd name="connsiteX64" fmla="*/ 1634779 w 2028518"/>
                <a:gd name="connsiteY64" fmla="*/ 431380 h 1440540"/>
                <a:gd name="connsiteX65" fmla="*/ 1634779 w 2028518"/>
                <a:gd name="connsiteY65" fmla="*/ 504450 h 1440540"/>
                <a:gd name="connsiteX66" fmla="*/ 1732875 w 2028518"/>
                <a:gd name="connsiteY66" fmla="*/ 504450 h 1440540"/>
                <a:gd name="connsiteX67" fmla="*/ 1732875 w 2028518"/>
                <a:gd name="connsiteY67" fmla="*/ 431380 h 1440540"/>
                <a:gd name="connsiteX68" fmla="*/ 1451179 w 2028518"/>
                <a:gd name="connsiteY68" fmla="*/ 431380 h 1440540"/>
                <a:gd name="connsiteX69" fmla="*/ 1451179 w 2028518"/>
                <a:gd name="connsiteY69" fmla="*/ 504450 h 1440540"/>
                <a:gd name="connsiteX70" fmla="*/ 1549275 w 2028518"/>
                <a:gd name="connsiteY70" fmla="*/ 504450 h 1440540"/>
                <a:gd name="connsiteX71" fmla="*/ 1549275 w 2028518"/>
                <a:gd name="connsiteY71" fmla="*/ 431380 h 1440540"/>
                <a:gd name="connsiteX72" fmla="*/ 1254606 w 2028518"/>
                <a:gd name="connsiteY72" fmla="*/ 431380 h 1440540"/>
                <a:gd name="connsiteX73" fmla="*/ 1254606 w 2028518"/>
                <a:gd name="connsiteY73" fmla="*/ 504450 h 1440540"/>
                <a:gd name="connsiteX74" fmla="*/ 1352702 w 2028518"/>
                <a:gd name="connsiteY74" fmla="*/ 504450 h 1440540"/>
                <a:gd name="connsiteX75" fmla="*/ 1352702 w 2028518"/>
                <a:gd name="connsiteY75" fmla="*/ 431380 h 1440540"/>
                <a:gd name="connsiteX76" fmla="*/ 1071005 w 2028518"/>
                <a:gd name="connsiteY76" fmla="*/ 431380 h 1440540"/>
                <a:gd name="connsiteX77" fmla="*/ 1071005 w 2028518"/>
                <a:gd name="connsiteY77" fmla="*/ 504450 h 1440540"/>
                <a:gd name="connsiteX78" fmla="*/ 1169101 w 2028518"/>
                <a:gd name="connsiteY78" fmla="*/ 504450 h 1440540"/>
                <a:gd name="connsiteX79" fmla="*/ 1169101 w 2028518"/>
                <a:gd name="connsiteY79" fmla="*/ 431380 h 1440540"/>
                <a:gd name="connsiteX80" fmla="*/ 887405 w 2028518"/>
                <a:gd name="connsiteY80" fmla="*/ 431380 h 1440540"/>
                <a:gd name="connsiteX81" fmla="*/ 887405 w 2028518"/>
                <a:gd name="connsiteY81" fmla="*/ 504450 h 1440540"/>
                <a:gd name="connsiteX82" fmla="*/ 985501 w 2028518"/>
                <a:gd name="connsiteY82" fmla="*/ 504450 h 1440540"/>
                <a:gd name="connsiteX83" fmla="*/ 985501 w 2028518"/>
                <a:gd name="connsiteY83" fmla="*/ 431380 h 1440540"/>
                <a:gd name="connsiteX84" fmla="*/ 726849 w 2028518"/>
                <a:gd name="connsiteY84" fmla="*/ 431380 h 1440540"/>
                <a:gd name="connsiteX85" fmla="*/ 726849 w 2028518"/>
                <a:gd name="connsiteY85" fmla="*/ 504450 h 1440540"/>
                <a:gd name="connsiteX86" fmla="*/ 824945 w 2028518"/>
                <a:gd name="connsiteY86" fmla="*/ 504450 h 1440540"/>
                <a:gd name="connsiteX87" fmla="*/ 824945 w 2028518"/>
                <a:gd name="connsiteY87" fmla="*/ 431380 h 1440540"/>
                <a:gd name="connsiteX88" fmla="*/ 543248 w 2028518"/>
                <a:gd name="connsiteY88" fmla="*/ 431380 h 1440540"/>
                <a:gd name="connsiteX89" fmla="*/ 543248 w 2028518"/>
                <a:gd name="connsiteY89" fmla="*/ 504450 h 1440540"/>
                <a:gd name="connsiteX90" fmla="*/ 641344 w 2028518"/>
                <a:gd name="connsiteY90" fmla="*/ 504450 h 1440540"/>
                <a:gd name="connsiteX91" fmla="*/ 641344 w 2028518"/>
                <a:gd name="connsiteY91" fmla="*/ 431380 h 1440540"/>
                <a:gd name="connsiteX92" fmla="*/ 525663 w 2028518"/>
                <a:gd name="connsiteY92" fmla="*/ 0 h 1440540"/>
                <a:gd name="connsiteX93" fmla="*/ 525663 w 2028518"/>
                <a:gd name="connsiteY93" fmla="*/ 296929 h 1440540"/>
                <a:gd name="connsiteX94" fmla="*/ 1026614 w 2028518"/>
                <a:gd name="connsiteY94" fmla="*/ 0 h 1440540"/>
                <a:gd name="connsiteX95" fmla="*/ 1026614 w 2028518"/>
                <a:gd name="connsiteY95" fmla="*/ 296930 h 1440540"/>
                <a:gd name="connsiteX96" fmla="*/ 1527566 w 2028518"/>
                <a:gd name="connsiteY96" fmla="*/ 0 h 1440540"/>
                <a:gd name="connsiteX97" fmla="*/ 1527566 w 2028518"/>
                <a:gd name="connsiteY97" fmla="*/ 296930 h 1440540"/>
                <a:gd name="connsiteX98" fmla="*/ 2028518 w 2028518"/>
                <a:gd name="connsiteY98" fmla="*/ 0 h 1440540"/>
                <a:gd name="connsiteX99" fmla="*/ 2028518 w 2028518"/>
                <a:gd name="connsiteY99" fmla="*/ 311577 h 1440540"/>
                <a:gd name="connsiteX100" fmla="*/ 2028518 w 2028518"/>
                <a:gd name="connsiteY100" fmla="*/ 1440540 h 1440540"/>
                <a:gd name="connsiteX101" fmla="*/ 0 w 2028518"/>
                <a:gd name="connsiteY101" fmla="*/ 1440540 h 1440540"/>
                <a:gd name="connsiteX102" fmla="*/ 0 w 2028518"/>
                <a:gd name="connsiteY102" fmla="*/ 311577 h 144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2028518" h="1440540">
                  <a:moveTo>
                    <a:pt x="1359605" y="1366447"/>
                  </a:moveTo>
                  <a:lnTo>
                    <a:pt x="1359605" y="1406271"/>
                  </a:lnTo>
                  <a:lnTo>
                    <a:pt x="1942246" y="1406271"/>
                  </a:lnTo>
                  <a:lnTo>
                    <a:pt x="1942246" y="1366447"/>
                  </a:lnTo>
                  <a:close/>
                  <a:moveTo>
                    <a:pt x="1359605" y="1305350"/>
                  </a:moveTo>
                  <a:lnTo>
                    <a:pt x="1359605" y="1345174"/>
                  </a:lnTo>
                  <a:lnTo>
                    <a:pt x="1942246" y="1345174"/>
                  </a:lnTo>
                  <a:lnTo>
                    <a:pt x="1942246" y="1305350"/>
                  </a:lnTo>
                  <a:close/>
                  <a:moveTo>
                    <a:pt x="1359605" y="1244254"/>
                  </a:moveTo>
                  <a:lnTo>
                    <a:pt x="1359605" y="1284078"/>
                  </a:lnTo>
                  <a:lnTo>
                    <a:pt x="1942246" y="1284078"/>
                  </a:lnTo>
                  <a:lnTo>
                    <a:pt x="1942246" y="1244254"/>
                  </a:lnTo>
                  <a:close/>
                  <a:moveTo>
                    <a:pt x="1359605" y="1183157"/>
                  </a:moveTo>
                  <a:lnTo>
                    <a:pt x="1359605" y="1222981"/>
                  </a:lnTo>
                  <a:lnTo>
                    <a:pt x="1942246" y="1222981"/>
                  </a:lnTo>
                  <a:lnTo>
                    <a:pt x="1942246" y="1183157"/>
                  </a:lnTo>
                  <a:close/>
                  <a:moveTo>
                    <a:pt x="1003047" y="821458"/>
                  </a:moveTo>
                  <a:lnTo>
                    <a:pt x="1003047" y="1439143"/>
                  </a:lnTo>
                  <a:lnTo>
                    <a:pt x="1259865" y="1439143"/>
                  </a:lnTo>
                  <a:lnTo>
                    <a:pt x="1259865" y="821458"/>
                  </a:lnTo>
                  <a:close/>
                  <a:moveTo>
                    <a:pt x="640721" y="818736"/>
                  </a:moveTo>
                  <a:lnTo>
                    <a:pt x="640721" y="1436421"/>
                  </a:lnTo>
                  <a:lnTo>
                    <a:pt x="860983" y="1436421"/>
                  </a:lnTo>
                  <a:lnTo>
                    <a:pt x="860983" y="818736"/>
                  </a:lnTo>
                  <a:close/>
                  <a:moveTo>
                    <a:pt x="1818380" y="734607"/>
                  </a:moveTo>
                  <a:lnTo>
                    <a:pt x="1818380" y="807677"/>
                  </a:lnTo>
                  <a:lnTo>
                    <a:pt x="1916476" y="807677"/>
                  </a:lnTo>
                  <a:lnTo>
                    <a:pt x="1916476" y="734607"/>
                  </a:lnTo>
                  <a:close/>
                  <a:moveTo>
                    <a:pt x="1634779" y="734607"/>
                  </a:moveTo>
                  <a:lnTo>
                    <a:pt x="1634779" y="807677"/>
                  </a:lnTo>
                  <a:lnTo>
                    <a:pt x="1732875" y="807677"/>
                  </a:lnTo>
                  <a:lnTo>
                    <a:pt x="1732875" y="734607"/>
                  </a:lnTo>
                  <a:close/>
                  <a:moveTo>
                    <a:pt x="1451179" y="734607"/>
                  </a:moveTo>
                  <a:lnTo>
                    <a:pt x="1451179" y="807677"/>
                  </a:lnTo>
                  <a:lnTo>
                    <a:pt x="1549275" y="807677"/>
                  </a:lnTo>
                  <a:lnTo>
                    <a:pt x="1549275" y="734607"/>
                  </a:lnTo>
                  <a:close/>
                  <a:moveTo>
                    <a:pt x="1818380" y="582994"/>
                  </a:moveTo>
                  <a:lnTo>
                    <a:pt x="1818380" y="656064"/>
                  </a:lnTo>
                  <a:lnTo>
                    <a:pt x="1916476" y="656064"/>
                  </a:lnTo>
                  <a:lnTo>
                    <a:pt x="1916476" y="582994"/>
                  </a:lnTo>
                  <a:close/>
                  <a:moveTo>
                    <a:pt x="1634779" y="582994"/>
                  </a:moveTo>
                  <a:lnTo>
                    <a:pt x="1634779" y="656064"/>
                  </a:lnTo>
                  <a:lnTo>
                    <a:pt x="1732875" y="656064"/>
                  </a:lnTo>
                  <a:lnTo>
                    <a:pt x="1732875" y="582994"/>
                  </a:lnTo>
                  <a:close/>
                  <a:moveTo>
                    <a:pt x="1451179" y="582994"/>
                  </a:moveTo>
                  <a:lnTo>
                    <a:pt x="1451179" y="656064"/>
                  </a:lnTo>
                  <a:lnTo>
                    <a:pt x="1549275" y="656064"/>
                  </a:lnTo>
                  <a:lnTo>
                    <a:pt x="1549275" y="582994"/>
                  </a:lnTo>
                  <a:close/>
                  <a:moveTo>
                    <a:pt x="403424" y="499916"/>
                  </a:moveTo>
                  <a:cubicBezTo>
                    <a:pt x="373157" y="499916"/>
                    <a:pt x="348620" y="524453"/>
                    <a:pt x="348620" y="554720"/>
                  </a:cubicBezTo>
                  <a:lnTo>
                    <a:pt x="348620" y="1438886"/>
                  </a:lnTo>
                  <a:lnTo>
                    <a:pt x="458227" y="1438886"/>
                  </a:lnTo>
                  <a:cubicBezTo>
                    <a:pt x="458227" y="1144164"/>
                    <a:pt x="458228" y="849442"/>
                    <a:pt x="458228" y="554720"/>
                  </a:cubicBezTo>
                  <a:cubicBezTo>
                    <a:pt x="458228" y="524453"/>
                    <a:pt x="433691" y="499916"/>
                    <a:pt x="403424" y="499916"/>
                  </a:cubicBezTo>
                  <a:close/>
                  <a:moveTo>
                    <a:pt x="169200" y="496212"/>
                  </a:moveTo>
                  <a:cubicBezTo>
                    <a:pt x="138933" y="496212"/>
                    <a:pt x="114396" y="520749"/>
                    <a:pt x="114396" y="551016"/>
                  </a:cubicBezTo>
                  <a:lnTo>
                    <a:pt x="114396" y="1435182"/>
                  </a:lnTo>
                  <a:lnTo>
                    <a:pt x="224003" y="1435182"/>
                  </a:lnTo>
                  <a:cubicBezTo>
                    <a:pt x="224003" y="1140460"/>
                    <a:pt x="224004" y="845738"/>
                    <a:pt x="224004" y="551016"/>
                  </a:cubicBezTo>
                  <a:cubicBezTo>
                    <a:pt x="224004" y="520749"/>
                    <a:pt x="199467" y="496212"/>
                    <a:pt x="169200" y="496212"/>
                  </a:cubicBezTo>
                  <a:close/>
                  <a:moveTo>
                    <a:pt x="1818380" y="431380"/>
                  </a:moveTo>
                  <a:lnTo>
                    <a:pt x="1818380" y="504450"/>
                  </a:lnTo>
                  <a:lnTo>
                    <a:pt x="1916476" y="504450"/>
                  </a:lnTo>
                  <a:lnTo>
                    <a:pt x="1916476" y="431380"/>
                  </a:lnTo>
                  <a:close/>
                  <a:moveTo>
                    <a:pt x="1634779" y="431380"/>
                  </a:moveTo>
                  <a:lnTo>
                    <a:pt x="1634779" y="504450"/>
                  </a:lnTo>
                  <a:lnTo>
                    <a:pt x="1732875" y="504450"/>
                  </a:lnTo>
                  <a:lnTo>
                    <a:pt x="1732875" y="431380"/>
                  </a:lnTo>
                  <a:close/>
                  <a:moveTo>
                    <a:pt x="1451179" y="431380"/>
                  </a:moveTo>
                  <a:lnTo>
                    <a:pt x="1451179" y="504450"/>
                  </a:lnTo>
                  <a:lnTo>
                    <a:pt x="1549275" y="504450"/>
                  </a:lnTo>
                  <a:lnTo>
                    <a:pt x="1549275" y="431380"/>
                  </a:lnTo>
                  <a:close/>
                  <a:moveTo>
                    <a:pt x="1254606" y="431380"/>
                  </a:moveTo>
                  <a:lnTo>
                    <a:pt x="1254606" y="504450"/>
                  </a:lnTo>
                  <a:lnTo>
                    <a:pt x="1352702" y="504450"/>
                  </a:lnTo>
                  <a:lnTo>
                    <a:pt x="1352702" y="431380"/>
                  </a:lnTo>
                  <a:close/>
                  <a:moveTo>
                    <a:pt x="1071005" y="431380"/>
                  </a:moveTo>
                  <a:lnTo>
                    <a:pt x="1071005" y="504450"/>
                  </a:lnTo>
                  <a:lnTo>
                    <a:pt x="1169101" y="504450"/>
                  </a:lnTo>
                  <a:lnTo>
                    <a:pt x="1169101" y="431380"/>
                  </a:lnTo>
                  <a:close/>
                  <a:moveTo>
                    <a:pt x="887405" y="431380"/>
                  </a:moveTo>
                  <a:lnTo>
                    <a:pt x="887405" y="504450"/>
                  </a:lnTo>
                  <a:lnTo>
                    <a:pt x="985501" y="504450"/>
                  </a:lnTo>
                  <a:lnTo>
                    <a:pt x="985501" y="431380"/>
                  </a:lnTo>
                  <a:close/>
                  <a:moveTo>
                    <a:pt x="726849" y="431380"/>
                  </a:moveTo>
                  <a:lnTo>
                    <a:pt x="726849" y="504450"/>
                  </a:lnTo>
                  <a:lnTo>
                    <a:pt x="824945" y="504450"/>
                  </a:lnTo>
                  <a:lnTo>
                    <a:pt x="824945" y="431380"/>
                  </a:lnTo>
                  <a:close/>
                  <a:moveTo>
                    <a:pt x="543248" y="431380"/>
                  </a:moveTo>
                  <a:lnTo>
                    <a:pt x="543248" y="504450"/>
                  </a:lnTo>
                  <a:lnTo>
                    <a:pt x="641344" y="504450"/>
                  </a:lnTo>
                  <a:lnTo>
                    <a:pt x="641344" y="431380"/>
                  </a:lnTo>
                  <a:close/>
                  <a:moveTo>
                    <a:pt x="525663" y="0"/>
                  </a:moveTo>
                  <a:lnTo>
                    <a:pt x="525663" y="296929"/>
                  </a:lnTo>
                  <a:lnTo>
                    <a:pt x="1026614" y="0"/>
                  </a:lnTo>
                  <a:lnTo>
                    <a:pt x="1026614" y="296930"/>
                  </a:lnTo>
                  <a:lnTo>
                    <a:pt x="1527566" y="0"/>
                  </a:lnTo>
                  <a:lnTo>
                    <a:pt x="1527566" y="296930"/>
                  </a:lnTo>
                  <a:lnTo>
                    <a:pt x="2028518" y="0"/>
                  </a:lnTo>
                  <a:lnTo>
                    <a:pt x="2028518" y="311577"/>
                  </a:lnTo>
                  <a:lnTo>
                    <a:pt x="2028518" y="1440540"/>
                  </a:lnTo>
                  <a:lnTo>
                    <a:pt x="0" y="1440540"/>
                  </a:lnTo>
                  <a:lnTo>
                    <a:pt x="0" y="31157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35" name="Freeform: Shape 34">
              <a:extLst>
                <a:ext uri="{FF2B5EF4-FFF2-40B4-BE49-F238E27FC236}">
                  <a16:creationId xmlns:a16="http://schemas.microsoft.com/office/drawing/2014/main" id="{C0E38D91-E45F-4EB9-8423-C4C5FA1698F8}"/>
                </a:ext>
              </a:extLst>
            </p:cNvPr>
            <p:cNvSpPr/>
            <p:nvPr/>
          </p:nvSpPr>
          <p:spPr>
            <a:xfrm>
              <a:off x="8698073" y="4267516"/>
              <a:ext cx="2163080" cy="2082019"/>
            </a:xfrm>
            <a:custGeom>
              <a:avLst/>
              <a:gdLst>
                <a:gd name="connsiteX0" fmla="*/ 1708938 w 2163080"/>
                <a:gd name="connsiteY0" fmla="*/ 2004560 h 2082019"/>
                <a:gd name="connsiteX1" fmla="*/ 1708938 w 2163080"/>
                <a:gd name="connsiteY1" fmla="*/ 2044384 h 2082019"/>
                <a:gd name="connsiteX2" fmla="*/ 2059441 w 2163080"/>
                <a:gd name="connsiteY2" fmla="*/ 2044384 h 2082019"/>
                <a:gd name="connsiteX3" fmla="*/ 2059441 w 2163080"/>
                <a:gd name="connsiteY3" fmla="*/ 2004560 h 2082019"/>
                <a:gd name="connsiteX4" fmla="*/ 1293406 w 2163080"/>
                <a:gd name="connsiteY4" fmla="*/ 2004560 h 2082019"/>
                <a:gd name="connsiteX5" fmla="*/ 1293406 w 2163080"/>
                <a:gd name="connsiteY5" fmla="*/ 2044384 h 2082019"/>
                <a:gd name="connsiteX6" fmla="*/ 1643909 w 2163080"/>
                <a:gd name="connsiteY6" fmla="*/ 2044384 h 2082019"/>
                <a:gd name="connsiteX7" fmla="*/ 1643909 w 2163080"/>
                <a:gd name="connsiteY7" fmla="*/ 2004560 h 2082019"/>
                <a:gd name="connsiteX8" fmla="*/ 1708938 w 2163080"/>
                <a:gd name="connsiteY8" fmla="*/ 1943463 h 2082019"/>
                <a:gd name="connsiteX9" fmla="*/ 1708938 w 2163080"/>
                <a:gd name="connsiteY9" fmla="*/ 1983287 h 2082019"/>
                <a:gd name="connsiteX10" fmla="*/ 2059441 w 2163080"/>
                <a:gd name="connsiteY10" fmla="*/ 1983287 h 2082019"/>
                <a:gd name="connsiteX11" fmla="*/ 2059441 w 2163080"/>
                <a:gd name="connsiteY11" fmla="*/ 1943463 h 2082019"/>
                <a:gd name="connsiteX12" fmla="*/ 1293406 w 2163080"/>
                <a:gd name="connsiteY12" fmla="*/ 1943463 h 2082019"/>
                <a:gd name="connsiteX13" fmla="*/ 1293406 w 2163080"/>
                <a:gd name="connsiteY13" fmla="*/ 1983287 h 2082019"/>
                <a:gd name="connsiteX14" fmla="*/ 1643909 w 2163080"/>
                <a:gd name="connsiteY14" fmla="*/ 1983287 h 2082019"/>
                <a:gd name="connsiteX15" fmla="*/ 1643909 w 2163080"/>
                <a:gd name="connsiteY15" fmla="*/ 1943463 h 2082019"/>
                <a:gd name="connsiteX16" fmla="*/ 1708938 w 2163080"/>
                <a:gd name="connsiteY16" fmla="*/ 1882367 h 2082019"/>
                <a:gd name="connsiteX17" fmla="*/ 1708938 w 2163080"/>
                <a:gd name="connsiteY17" fmla="*/ 1922191 h 2082019"/>
                <a:gd name="connsiteX18" fmla="*/ 2059441 w 2163080"/>
                <a:gd name="connsiteY18" fmla="*/ 1922191 h 2082019"/>
                <a:gd name="connsiteX19" fmla="*/ 2059441 w 2163080"/>
                <a:gd name="connsiteY19" fmla="*/ 1882367 h 2082019"/>
                <a:gd name="connsiteX20" fmla="*/ 1293406 w 2163080"/>
                <a:gd name="connsiteY20" fmla="*/ 1882367 h 2082019"/>
                <a:gd name="connsiteX21" fmla="*/ 1293406 w 2163080"/>
                <a:gd name="connsiteY21" fmla="*/ 1922191 h 2082019"/>
                <a:gd name="connsiteX22" fmla="*/ 1643909 w 2163080"/>
                <a:gd name="connsiteY22" fmla="*/ 1922191 h 2082019"/>
                <a:gd name="connsiteX23" fmla="*/ 1643909 w 2163080"/>
                <a:gd name="connsiteY23" fmla="*/ 1882367 h 2082019"/>
                <a:gd name="connsiteX24" fmla="*/ 1024178 w 2163080"/>
                <a:gd name="connsiteY24" fmla="*/ 1873675 h 2082019"/>
                <a:gd name="connsiteX25" fmla="*/ 1024178 w 2163080"/>
                <a:gd name="connsiteY25" fmla="*/ 1939321 h 2082019"/>
                <a:gd name="connsiteX26" fmla="*/ 1122274 w 2163080"/>
                <a:gd name="connsiteY26" fmla="*/ 1939321 h 2082019"/>
                <a:gd name="connsiteX27" fmla="*/ 1122274 w 2163080"/>
                <a:gd name="connsiteY27" fmla="*/ 1873675 h 2082019"/>
                <a:gd name="connsiteX28" fmla="*/ 840577 w 2163080"/>
                <a:gd name="connsiteY28" fmla="*/ 1873675 h 2082019"/>
                <a:gd name="connsiteX29" fmla="*/ 840577 w 2163080"/>
                <a:gd name="connsiteY29" fmla="*/ 1939321 h 2082019"/>
                <a:gd name="connsiteX30" fmla="*/ 938673 w 2163080"/>
                <a:gd name="connsiteY30" fmla="*/ 1939321 h 2082019"/>
                <a:gd name="connsiteX31" fmla="*/ 938673 w 2163080"/>
                <a:gd name="connsiteY31" fmla="*/ 1873675 h 2082019"/>
                <a:gd name="connsiteX32" fmla="*/ 656977 w 2163080"/>
                <a:gd name="connsiteY32" fmla="*/ 1873675 h 2082019"/>
                <a:gd name="connsiteX33" fmla="*/ 656977 w 2163080"/>
                <a:gd name="connsiteY33" fmla="*/ 1939321 h 2082019"/>
                <a:gd name="connsiteX34" fmla="*/ 755073 w 2163080"/>
                <a:gd name="connsiteY34" fmla="*/ 1939321 h 2082019"/>
                <a:gd name="connsiteX35" fmla="*/ 755073 w 2163080"/>
                <a:gd name="connsiteY35" fmla="*/ 1873675 h 2082019"/>
                <a:gd name="connsiteX36" fmla="*/ 1708938 w 2163080"/>
                <a:gd name="connsiteY36" fmla="*/ 1821270 h 2082019"/>
                <a:gd name="connsiteX37" fmla="*/ 1708938 w 2163080"/>
                <a:gd name="connsiteY37" fmla="*/ 1861094 h 2082019"/>
                <a:gd name="connsiteX38" fmla="*/ 2059441 w 2163080"/>
                <a:gd name="connsiteY38" fmla="*/ 1861094 h 2082019"/>
                <a:gd name="connsiteX39" fmla="*/ 2059441 w 2163080"/>
                <a:gd name="connsiteY39" fmla="*/ 1821270 h 2082019"/>
                <a:gd name="connsiteX40" fmla="*/ 1293406 w 2163080"/>
                <a:gd name="connsiteY40" fmla="*/ 1821270 h 2082019"/>
                <a:gd name="connsiteX41" fmla="*/ 1293406 w 2163080"/>
                <a:gd name="connsiteY41" fmla="*/ 1861094 h 2082019"/>
                <a:gd name="connsiteX42" fmla="*/ 1643909 w 2163080"/>
                <a:gd name="connsiteY42" fmla="*/ 1861094 h 2082019"/>
                <a:gd name="connsiteX43" fmla="*/ 1643909 w 2163080"/>
                <a:gd name="connsiteY43" fmla="*/ 1821270 h 2082019"/>
                <a:gd name="connsiteX44" fmla="*/ 1024178 w 2163080"/>
                <a:gd name="connsiteY44" fmla="*/ 1737466 h 2082019"/>
                <a:gd name="connsiteX45" fmla="*/ 1024178 w 2163080"/>
                <a:gd name="connsiteY45" fmla="*/ 1803112 h 2082019"/>
                <a:gd name="connsiteX46" fmla="*/ 1122274 w 2163080"/>
                <a:gd name="connsiteY46" fmla="*/ 1803112 h 2082019"/>
                <a:gd name="connsiteX47" fmla="*/ 1122274 w 2163080"/>
                <a:gd name="connsiteY47" fmla="*/ 1737466 h 2082019"/>
                <a:gd name="connsiteX48" fmla="*/ 840577 w 2163080"/>
                <a:gd name="connsiteY48" fmla="*/ 1737466 h 2082019"/>
                <a:gd name="connsiteX49" fmla="*/ 840577 w 2163080"/>
                <a:gd name="connsiteY49" fmla="*/ 1803112 h 2082019"/>
                <a:gd name="connsiteX50" fmla="*/ 938673 w 2163080"/>
                <a:gd name="connsiteY50" fmla="*/ 1803112 h 2082019"/>
                <a:gd name="connsiteX51" fmla="*/ 938673 w 2163080"/>
                <a:gd name="connsiteY51" fmla="*/ 1737466 h 2082019"/>
                <a:gd name="connsiteX52" fmla="*/ 656977 w 2163080"/>
                <a:gd name="connsiteY52" fmla="*/ 1737466 h 2082019"/>
                <a:gd name="connsiteX53" fmla="*/ 656977 w 2163080"/>
                <a:gd name="connsiteY53" fmla="*/ 1803112 h 2082019"/>
                <a:gd name="connsiteX54" fmla="*/ 755073 w 2163080"/>
                <a:gd name="connsiteY54" fmla="*/ 1803112 h 2082019"/>
                <a:gd name="connsiteX55" fmla="*/ 755073 w 2163080"/>
                <a:gd name="connsiteY55" fmla="*/ 1737466 h 2082019"/>
                <a:gd name="connsiteX56" fmla="*/ 1024178 w 2163080"/>
                <a:gd name="connsiteY56" fmla="*/ 1601257 h 2082019"/>
                <a:gd name="connsiteX57" fmla="*/ 1024178 w 2163080"/>
                <a:gd name="connsiteY57" fmla="*/ 1666903 h 2082019"/>
                <a:gd name="connsiteX58" fmla="*/ 1122274 w 2163080"/>
                <a:gd name="connsiteY58" fmla="*/ 1666903 h 2082019"/>
                <a:gd name="connsiteX59" fmla="*/ 1122274 w 2163080"/>
                <a:gd name="connsiteY59" fmla="*/ 1601257 h 2082019"/>
                <a:gd name="connsiteX60" fmla="*/ 840577 w 2163080"/>
                <a:gd name="connsiteY60" fmla="*/ 1601257 h 2082019"/>
                <a:gd name="connsiteX61" fmla="*/ 840577 w 2163080"/>
                <a:gd name="connsiteY61" fmla="*/ 1666903 h 2082019"/>
                <a:gd name="connsiteX62" fmla="*/ 938673 w 2163080"/>
                <a:gd name="connsiteY62" fmla="*/ 1666903 h 2082019"/>
                <a:gd name="connsiteX63" fmla="*/ 938673 w 2163080"/>
                <a:gd name="connsiteY63" fmla="*/ 1601257 h 2082019"/>
                <a:gd name="connsiteX64" fmla="*/ 656977 w 2163080"/>
                <a:gd name="connsiteY64" fmla="*/ 1601257 h 2082019"/>
                <a:gd name="connsiteX65" fmla="*/ 656977 w 2163080"/>
                <a:gd name="connsiteY65" fmla="*/ 1666903 h 2082019"/>
                <a:gd name="connsiteX66" fmla="*/ 755073 w 2163080"/>
                <a:gd name="connsiteY66" fmla="*/ 1666903 h 2082019"/>
                <a:gd name="connsiteX67" fmla="*/ 755073 w 2163080"/>
                <a:gd name="connsiteY67" fmla="*/ 1601257 h 2082019"/>
                <a:gd name="connsiteX68" fmla="*/ 1949811 w 2163080"/>
                <a:gd name="connsiteY68" fmla="*/ 1437108 h 2082019"/>
                <a:gd name="connsiteX69" fmla="*/ 1949811 w 2163080"/>
                <a:gd name="connsiteY69" fmla="*/ 1502754 h 2082019"/>
                <a:gd name="connsiteX70" fmla="*/ 2047907 w 2163080"/>
                <a:gd name="connsiteY70" fmla="*/ 1502754 h 2082019"/>
                <a:gd name="connsiteX71" fmla="*/ 2047907 w 2163080"/>
                <a:gd name="connsiteY71" fmla="*/ 1437108 h 2082019"/>
                <a:gd name="connsiteX72" fmla="*/ 1766210 w 2163080"/>
                <a:gd name="connsiteY72" fmla="*/ 1437108 h 2082019"/>
                <a:gd name="connsiteX73" fmla="*/ 1766210 w 2163080"/>
                <a:gd name="connsiteY73" fmla="*/ 1502754 h 2082019"/>
                <a:gd name="connsiteX74" fmla="*/ 1864306 w 2163080"/>
                <a:gd name="connsiteY74" fmla="*/ 1502754 h 2082019"/>
                <a:gd name="connsiteX75" fmla="*/ 1864306 w 2163080"/>
                <a:gd name="connsiteY75" fmla="*/ 1437108 h 2082019"/>
                <a:gd name="connsiteX76" fmla="*/ 1582610 w 2163080"/>
                <a:gd name="connsiteY76" fmla="*/ 1437108 h 2082019"/>
                <a:gd name="connsiteX77" fmla="*/ 1582610 w 2163080"/>
                <a:gd name="connsiteY77" fmla="*/ 1502754 h 2082019"/>
                <a:gd name="connsiteX78" fmla="*/ 1680706 w 2163080"/>
                <a:gd name="connsiteY78" fmla="*/ 1502754 h 2082019"/>
                <a:gd name="connsiteX79" fmla="*/ 1680706 w 2163080"/>
                <a:gd name="connsiteY79" fmla="*/ 1437108 h 2082019"/>
                <a:gd name="connsiteX80" fmla="*/ 1386037 w 2163080"/>
                <a:gd name="connsiteY80" fmla="*/ 1437108 h 2082019"/>
                <a:gd name="connsiteX81" fmla="*/ 1386037 w 2163080"/>
                <a:gd name="connsiteY81" fmla="*/ 1502754 h 2082019"/>
                <a:gd name="connsiteX82" fmla="*/ 1484133 w 2163080"/>
                <a:gd name="connsiteY82" fmla="*/ 1502754 h 2082019"/>
                <a:gd name="connsiteX83" fmla="*/ 1484133 w 2163080"/>
                <a:gd name="connsiteY83" fmla="*/ 1437108 h 2082019"/>
                <a:gd name="connsiteX84" fmla="*/ 1202437 w 2163080"/>
                <a:gd name="connsiteY84" fmla="*/ 1437108 h 2082019"/>
                <a:gd name="connsiteX85" fmla="*/ 1202437 w 2163080"/>
                <a:gd name="connsiteY85" fmla="*/ 1502754 h 2082019"/>
                <a:gd name="connsiteX86" fmla="*/ 1300533 w 2163080"/>
                <a:gd name="connsiteY86" fmla="*/ 1502754 h 2082019"/>
                <a:gd name="connsiteX87" fmla="*/ 1300533 w 2163080"/>
                <a:gd name="connsiteY87" fmla="*/ 1437108 h 2082019"/>
                <a:gd name="connsiteX88" fmla="*/ 1024178 w 2163080"/>
                <a:gd name="connsiteY88" fmla="*/ 1437108 h 2082019"/>
                <a:gd name="connsiteX89" fmla="*/ 1024178 w 2163080"/>
                <a:gd name="connsiteY89" fmla="*/ 1502754 h 2082019"/>
                <a:gd name="connsiteX90" fmla="*/ 1122274 w 2163080"/>
                <a:gd name="connsiteY90" fmla="*/ 1502754 h 2082019"/>
                <a:gd name="connsiteX91" fmla="*/ 1122274 w 2163080"/>
                <a:gd name="connsiteY91" fmla="*/ 1437108 h 2082019"/>
                <a:gd name="connsiteX92" fmla="*/ 840577 w 2163080"/>
                <a:gd name="connsiteY92" fmla="*/ 1437108 h 2082019"/>
                <a:gd name="connsiteX93" fmla="*/ 840577 w 2163080"/>
                <a:gd name="connsiteY93" fmla="*/ 1502754 h 2082019"/>
                <a:gd name="connsiteX94" fmla="*/ 938673 w 2163080"/>
                <a:gd name="connsiteY94" fmla="*/ 1502754 h 2082019"/>
                <a:gd name="connsiteX95" fmla="*/ 938673 w 2163080"/>
                <a:gd name="connsiteY95" fmla="*/ 1437108 h 2082019"/>
                <a:gd name="connsiteX96" fmla="*/ 656977 w 2163080"/>
                <a:gd name="connsiteY96" fmla="*/ 1437108 h 2082019"/>
                <a:gd name="connsiteX97" fmla="*/ 656977 w 2163080"/>
                <a:gd name="connsiteY97" fmla="*/ 1502754 h 2082019"/>
                <a:gd name="connsiteX98" fmla="*/ 755073 w 2163080"/>
                <a:gd name="connsiteY98" fmla="*/ 1502754 h 2082019"/>
                <a:gd name="connsiteX99" fmla="*/ 755073 w 2163080"/>
                <a:gd name="connsiteY99" fmla="*/ 1437108 h 2082019"/>
                <a:gd name="connsiteX100" fmla="*/ 1037978 w 2163080"/>
                <a:gd name="connsiteY100" fmla="*/ 331011 h 2082019"/>
                <a:gd name="connsiteX101" fmla="*/ 1037978 w 2163080"/>
                <a:gd name="connsiteY101" fmla="*/ 465308 h 2082019"/>
                <a:gd name="connsiteX102" fmla="*/ 1059098 w 2163080"/>
                <a:gd name="connsiteY102" fmla="*/ 468502 h 2082019"/>
                <a:gd name="connsiteX103" fmla="*/ 1162875 w 2163080"/>
                <a:gd name="connsiteY103" fmla="*/ 562591 h 2082019"/>
                <a:gd name="connsiteX104" fmla="*/ 1173239 w 2163080"/>
                <a:gd name="connsiteY104" fmla="*/ 613926 h 2082019"/>
                <a:gd name="connsiteX105" fmla="*/ 1175942 w 2163080"/>
                <a:gd name="connsiteY105" fmla="*/ 613926 h 2082019"/>
                <a:gd name="connsiteX106" fmla="*/ 1175942 w 2163080"/>
                <a:gd name="connsiteY106" fmla="*/ 627317 h 2082019"/>
                <a:gd name="connsiteX107" fmla="*/ 1175943 w 2163080"/>
                <a:gd name="connsiteY107" fmla="*/ 627321 h 2082019"/>
                <a:gd name="connsiteX108" fmla="*/ 1175942 w 2163080"/>
                <a:gd name="connsiteY108" fmla="*/ 1063497 h 2082019"/>
                <a:gd name="connsiteX109" fmla="*/ 1283069 w 2163080"/>
                <a:gd name="connsiteY109" fmla="*/ 1063497 h 2082019"/>
                <a:gd name="connsiteX110" fmla="*/ 1283069 w 2163080"/>
                <a:gd name="connsiteY110" fmla="*/ 627216 h 2082019"/>
                <a:gd name="connsiteX111" fmla="*/ 1384635 w 2163080"/>
                <a:gd name="connsiteY111" fmla="*/ 473988 h 2082019"/>
                <a:gd name="connsiteX112" fmla="*/ 1437863 w 2163080"/>
                <a:gd name="connsiteY112" fmla="*/ 463242 h 2082019"/>
                <a:gd name="connsiteX113" fmla="*/ 1437863 w 2163080"/>
                <a:gd name="connsiteY113" fmla="*/ 331011 h 2082019"/>
                <a:gd name="connsiteX114" fmla="*/ 785279 w 2163080"/>
                <a:gd name="connsiteY114" fmla="*/ 331011 h 2082019"/>
                <a:gd name="connsiteX115" fmla="*/ 785279 w 2163080"/>
                <a:gd name="connsiteY115" fmla="*/ 1063497 h 2082019"/>
                <a:gd name="connsiteX116" fmla="*/ 843351 w 2163080"/>
                <a:gd name="connsiteY116" fmla="*/ 1063497 h 2082019"/>
                <a:gd name="connsiteX117" fmla="*/ 843351 w 2163080"/>
                <a:gd name="connsiteY117" fmla="*/ 627321 h 2082019"/>
                <a:gd name="connsiteX118" fmla="*/ 944917 w 2163080"/>
                <a:gd name="connsiteY118" fmla="*/ 474094 h 2082019"/>
                <a:gd name="connsiteX119" fmla="*/ 996379 w 2163080"/>
                <a:gd name="connsiteY119" fmla="*/ 463704 h 2082019"/>
                <a:gd name="connsiteX120" fmla="*/ 996379 w 2163080"/>
                <a:gd name="connsiteY120" fmla="*/ 331011 h 2082019"/>
                <a:gd name="connsiteX121" fmla="*/ 683756 w 2163080"/>
                <a:gd name="connsiteY121" fmla="*/ 0 h 2082019"/>
                <a:gd name="connsiteX122" fmla="*/ 785279 w 2163080"/>
                <a:gd name="connsiteY122" fmla="*/ 0 h 2082019"/>
                <a:gd name="connsiteX123" fmla="*/ 785279 w 2163080"/>
                <a:gd name="connsiteY123" fmla="*/ 1 h 2082019"/>
                <a:gd name="connsiteX124" fmla="*/ 785279 w 2163080"/>
                <a:gd name="connsiteY124" fmla="*/ 150699 h 2082019"/>
                <a:gd name="connsiteX125" fmla="*/ 785279 w 2163080"/>
                <a:gd name="connsiteY125" fmla="*/ 150703 h 2082019"/>
                <a:gd name="connsiteX126" fmla="*/ 785279 w 2163080"/>
                <a:gd name="connsiteY126" fmla="*/ 185573 h 2082019"/>
                <a:gd name="connsiteX127" fmla="*/ 785279 w 2163080"/>
                <a:gd name="connsiteY127" fmla="*/ 268612 h 2082019"/>
                <a:gd name="connsiteX128" fmla="*/ 1437863 w 2163080"/>
                <a:gd name="connsiteY128" fmla="*/ 268612 h 2082019"/>
                <a:gd name="connsiteX129" fmla="*/ 1437863 w 2163080"/>
                <a:gd name="connsiteY129" fmla="*/ 268180 h 2082019"/>
                <a:gd name="connsiteX130" fmla="*/ 1479462 w 2163080"/>
                <a:gd name="connsiteY130" fmla="*/ 268180 h 2082019"/>
                <a:gd name="connsiteX131" fmla="*/ 1479462 w 2163080"/>
                <a:gd name="connsiteY131" fmla="*/ 466997 h 2082019"/>
                <a:gd name="connsiteX132" fmla="*/ 1514095 w 2163080"/>
                <a:gd name="connsiteY132" fmla="*/ 473988 h 2082019"/>
                <a:gd name="connsiteX133" fmla="*/ 1608185 w 2163080"/>
                <a:gd name="connsiteY133" fmla="*/ 577765 h 2082019"/>
                <a:gd name="connsiteX134" fmla="*/ 1613636 w 2163080"/>
                <a:gd name="connsiteY134" fmla="*/ 613821 h 2082019"/>
                <a:gd name="connsiteX135" fmla="*/ 1615660 w 2163080"/>
                <a:gd name="connsiteY135" fmla="*/ 613821 h 2082019"/>
                <a:gd name="connsiteX136" fmla="*/ 1615660 w 2163080"/>
                <a:gd name="connsiteY136" fmla="*/ 627210 h 2082019"/>
                <a:gd name="connsiteX137" fmla="*/ 1615661 w 2163080"/>
                <a:gd name="connsiteY137" fmla="*/ 627216 h 2082019"/>
                <a:gd name="connsiteX138" fmla="*/ 1615660 w 2163080"/>
                <a:gd name="connsiteY138" fmla="*/ 1063497 h 2082019"/>
                <a:gd name="connsiteX139" fmla="*/ 2163080 w 2163080"/>
                <a:gd name="connsiteY139" fmla="*/ 1063497 h 2082019"/>
                <a:gd name="connsiteX140" fmla="*/ 2163080 w 2163080"/>
                <a:gd name="connsiteY140" fmla="*/ 1184656 h 2082019"/>
                <a:gd name="connsiteX141" fmla="*/ 2163080 w 2163080"/>
                <a:gd name="connsiteY141" fmla="*/ 1530190 h 2082019"/>
                <a:gd name="connsiteX142" fmla="*/ 2163080 w 2163080"/>
                <a:gd name="connsiteY142" fmla="*/ 2078653 h 2082019"/>
                <a:gd name="connsiteX143" fmla="*/ 2163080 w 2163080"/>
                <a:gd name="connsiteY143" fmla="*/ 2082019 h 2082019"/>
                <a:gd name="connsiteX144" fmla="*/ 499194 w 2163080"/>
                <a:gd name="connsiteY144" fmla="*/ 2082019 h 2082019"/>
                <a:gd name="connsiteX145" fmla="*/ 499105 w 2163080"/>
                <a:gd name="connsiteY145" fmla="*/ 2082019 h 2082019"/>
                <a:gd name="connsiteX146" fmla="*/ 421721 w 2163080"/>
                <a:gd name="connsiteY146" fmla="*/ 2082019 h 2082019"/>
                <a:gd name="connsiteX147" fmla="*/ 421721 w 2163080"/>
                <a:gd name="connsiteY147" fmla="*/ 1864776 h 2082019"/>
                <a:gd name="connsiteX148" fmla="*/ 327071 w 2163080"/>
                <a:gd name="connsiteY148" fmla="*/ 1864776 h 2082019"/>
                <a:gd name="connsiteX149" fmla="*/ 327071 w 2163080"/>
                <a:gd name="connsiteY149" fmla="*/ 2082019 h 2082019"/>
                <a:gd name="connsiteX150" fmla="*/ 249597 w 2163080"/>
                <a:gd name="connsiteY150" fmla="*/ 2082019 h 2082019"/>
                <a:gd name="connsiteX151" fmla="*/ 249597 w 2163080"/>
                <a:gd name="connsiteY151" fmla="*/ 2082018 h 2082019"/>
                <a:gd name="connsiteX152" fmla="*/ 163326 w 2163080"/>
                <a:gd name="connsiteY152" fmla="*/ 2082018 h 2082019"/>
                <a:gd name="connsiteX153" fmla="*/ 163326 w 2163080"/>
                <a:gd name="connsiteY153" fmla="*/ 1864776 h 2082019"/>
                <a:gd name="connsiteX154" fmla="*/ 68676 w 2163080"/>
                <a:gd name="connsiteY154" fmla="*/ 1864776 h 2082019"/>
                <a:gd name="connsiteX155" fmla="*/ 68676 w 2163080"/>
                <a:gd name="connsiteY155" fmla="*/ 2082018 h 2082019"/>
                <a:gd name="connsiteX156" fmla="*/ 0 w 2163080"/>
                <a:gd name="connsiteY156" fmla="*/ 2082018 h 2082019"/>
                <a:gd name="connsiteX157" fmla="*/ 0 w 2163080"/>
                <a:gd name="connsiteY157" fmla="*/ 1070653 h 2082019"/>
                <a:gd name="connsiteX158" fmla="*/ 0 w 2163080"/>
                <a:gd name="connsiteY158" fmla="*/ 957871 h 2082019"/>
                <a:gd name="connsiteX159" fmla="*/ 0 w 2163080"/>
                <a:gd name="connsiteY159" fmla="*/ 957207 h 2082019"/>
                <a:gd name="connsiteX160" fmla="*/ 91842 w 2163080"/>
                <a:gd name="connsiteY160" fmla="*/ 957207 h 2082019"/>
                <a:gd name="connsiteX161" fmla="*/ 91842 w 2163080"/>
                <a:gd name="connsiteY161" fmla="*/ 351653 h 2082019"/>
                <a:gd name="connsiteX162" fmla="*/ 91841 w 2163080"/>
                <a:gd name="connsiteY162" fmla="*/ 351653 h 2082019"/>
                <a:gd name="connsiteX163" fmla="*/ 91841 w 2163080"/>
                <a:gd name="connsiteY163" fmla="*/ 185571 h 2082019"/>
                <a:gd name="connsiteX164" fmla="*/ 237438 w 2163080"/>
                <a:gd name="connsiteY164" fmla="*/ 185571 h 2082019"/>
                <a:gd name="connsiteX165" fmla="*/ 383036 w 2163080"/>
                <a:gd name="connsiteY165" fmla="*/ 185571 h 2082019"/>
                <a:gd name="connsiteX166" fmla="*/ 383037 w 2163080"/>
                <a:gd name="connsiteY166" fmla="*/ 185571 h 2082019"/>
                <a:gd name="connsiteX167" fmla="*/ 383037 w 2163080"/>
                <a:gd name="connsiteY167" fmla="*/ 337527 h 2082019"/>
                <a:gd name="connsiteX168" fmla="*/ 383038 w 2163080"/>
                <a:gd name="connsiteY168" fmla="*/ 337527 h 2082019"/>
                <a:gd name="connsiteX169" fmla="*/ 383038 w 2163080"/>
                <a:gd name="connsiteY169" fmla="*/ 337530 h 2082019"/>
                <a:gd name="connsiteX170" fmla="*/ 383038 w 2163080"/>
                <a:gd name="connsiteY170" fmla="*/ 955499 h 2082019"/>
                <a:gd name="connsiteX171" fmla="*/ 499194 w 2163080"/>
                <a:gd name="connsiteY171" fmla="*/ 955499 h 2082019"/>
                <a:gd name="connsiteX172" fmla="*/ 499194 w 2163080"/>
                <a:gd name="connsiteY172" fmla="*/ 956944 h 2082019"/>
                <a:gd name="connsiteX173" fmla="*/ 499194 w 2163080"/>
                <a:gd name="connsiteY173" fmla="*/ 1063497 h 2082019"/>
                <a:gd name="connsiteX174" fmla="*/ 591966 w 2163080"/>
                <a:gd name="connsiteY174" fmla="*/ 1063497 h 2082019"/>
                <a:gd name="connsiteX175" fmla="*/ 591966 w 2163080"/>
                <a:gd name="connsiteY175" fmla="*/ 185573 h 2082019"/>
                <a:gd name="connsiteX176" fmla="*/ 591966 w 2163080"/>
                <a:gd name="connsiteY176" fmla="*/ 150703 h 2082019"/>
                <a:gd name="connsiteX177" fmla="*/ 591966 w 2163080"/>
                <a:gd name="connsiteY177" fmla="*/ 1 h 2082019"/>
                <a:gd name="connsiteX178" fmla="*/ 683756 w 2163080"/>
                <a:gd name="connsiteY178" fmla="*/ 1 h 208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2163080" h="2082019">
                  <a:moveTo>
                    <a:pt x="1708938" y="2004560"/>
                  </a:moveTo>
                  <a:lnTo>
                    <a:pt x="1708938" y="2044384"/>
                  </a:lnTo>
                  <a:lnTo>
                    <a:pt x="2059441" y="2044384"/>
                  </a:lnTo>
                  <a:lnTo>
                    <a:pt x="2059441" y="2004560"/>
                  </a:lnTo>
                  <a:close/>
                  <a:moveTo>
                    <a:pt x="1293406" y="2004560"/>
                  </a:moveTo>
                  <a:lnTo>
                    <a:pt x="1293406" y="2044384"/>
                  </a:lnTo>
                  <a:lnTo>
                    <a:pt x="1643909" y="2044384"/>
                  </a:lnTo>
                  <a:lnTo>
                    <a:pt x="1643909" y="2004560"/>
                  </a:lnTo>
                  <a:close/>
                  <a:moveTo>
                    <a:pt x="1708938" y="1943463"/>
                  </a:moveTo>
                  <a:lnTo>
                    <a:pt x="1708938" y="1983287"/>
                  </a:lnTo>
                  <a:lnTo>
                    <a:pt x="2059441" y="1983287"/>
                  </a:lnTo>
                  <a:lnTo>
                    <a:pt x="2059441" y="1943463"/>
                  </a:lnTo>
                  <a:close/>
                  <a:moveTo>
                    <a:pt x="1293406" y="1943463"/>
                  </a:moveTo>
                  <a:lnTo>
                    <a:pt x="1293406" y="1983287"/>
                  </a:lnTo>
                  <a:lnTo>
                    <a:pt x="1643909" y="1983287"/>
                  </a:lnTo>
                  <a:lnTo>
                    <a:pt x="1643909" y="1943463"/>
                  </a:lnTo>
                  <a:close/>
                  <a:moveTo>
                    <a:pt x="1708938" y="1882367"/>
                  </a:moveTo>
                  <a:lnTo>
                    <a:pt x="1708938" y="1922191"/>
                  </a:lnTo>
                  <a:lnTo>
                    <a:pt x="2059441" y="1922191"/>
                  </a:lnTo>
                  <a:lnTo>
                    <a:pt x="2059441" y="1882367"/>
                  </a:lnTo>
                  <a:close/>
                  <a:moveTo>
                    <a:pt x="1293406" y="1882367"/>
                  </a:moveTo>
                  <a:lnTo>
                    <a:pt x="1293406" y="1922191"/>
                  </a:lnTo>
                  <a:lnTo>
                    <a:pt x="1643909" y="1922191"/>
                  </a:lnTo>
                  <a:lnTo>
                    <a:pt x="1643909" y="1882367"/>
                  </a:lnTo>
                  <a:close/>
                  <a:moveTo>
                    <a:pt x="1024178" y="1873675"/>
                  </a:moveTo>
                  <a:lnTo>
                    <a:pt x="1024178" y="1939321"/>
                  </a:lnTo>
                  <a:lnTo>
                    <a:pt x="1122274" y="1939321"/>
                  </a:lnTo>
                  <a:lnTo>
                    <a:pt x="1122274" y="1873675"/>
                  </a:lnTo>
                  <a:close/>
                  <a:moveTo>
                    <a:pt x="840577" y="1873675"/>
                  </a:moveTo>
                  <a:lnTo>
                    <a:pt x="840577" y="1939321"/>
                  </a:lnTo>
                  <a:lnTo>
                    <a:pt x="938673" y="1939321"/>
                  </a:lnTo>
                  <a:lnTo>
                    <a:pt x="938673" y="1873675"/>
                  </a:lnTo>
                  <a:close/>
                  <a:moveTo>
                    <a:pt x="656977" y="1873675"/>
                  </a:moveTo>
                  <a:lnTo>
                    <a:pt x="656977" y="1939321"/>
                  </a:lnTo>
                  <a:lnTo>
                    <a:pt x="755073" y="1939321"/>
                  </a:lnTo>
                  <a:lnTo>
                    <a:pt x="755073" y="1873675"/>
                  </a:lnTo>
                  <a:close/>
                  <a:moveTo>
                    <a:pt x="1708938" y="1821270"/>
                  </a:moveTo>
                  <a:lnTo>
                    <a:pt x="1708938" y="1861094"/>
                  </a:lnTo>
                  <a:lnTo>
                    <a:pt x="2059441" y="1861094"/>
                  </a:lnTo>
                  <a:lnTo>
                    <a:pt x="2059441" y="1821270"/>
                  </a:lnTo>
                  <a:close/>
                  <a:moveTo>
                    <a:pt x="1293406" y="1821270"/>
                  </a:moveTo>
                  <a:lnTo>
                    <a:pt x="1293406" y="1861094"/>
                  </a:lnTo>
                  <a:lnTo>
                    <a:pt x="1643909" y="1861094"/>
                  </a:lnTo>
                  <a:lnTo>
                    <a:pt x="1643909" y="1821270"/>
                  </a:lnTo>
                  <a:close/>
                  <a:moveTo>
                    <a:pt x="1024178" y="1737466"/>
                  </a:moveTo>
                  <a:lnTo>
                    <a:pt x="1024178" y="1803112"/>
                  </a:lnTo>
                  <a:lnTo>
                    <a:pt x="1122274" y="1803112"/>
                  </a:lnTo>
                  <a:lnTo>
                    <a:pt x="1122274" y="1737466"/>
                  </a:lnTo>
                  <a:close/>
                  <a:moveTo>
                    <a:pt x="840577" y="1737466"/>
                  </a:moveTo>
                  <a:lnTo>
                    <a:pt x="840577" y="1803112"/>
                  </a:lnTo>
                  <a:lnTo>
                    <a:pt x="938673" y="1803112"/>
                  </a:lnTo>
                  <a:lnTo>
                    <a:pt x="938673" y="1737466"/>
                  </a:lnTo>
                  <a:close/>
                  <a:moveTo>
                    <a:pt x="656977" y="1737466"/>
                  </a:moveTo>
                  <a:lnTo>
                    <a:pt x="656977" y="1803112"/>
                  </a:lnTo>
                  <a:lnTo>
                    <a:pt x="755073" y="1803112"/>
                  </a:lnTo>
                  <a:lnTo>
                    <a:pt x="755073" y="1737466"/>
                  </a:lnTo>
                  <a:close/>
                  <a:moveTo>
                    <a:pt x="1024178" y="1601257"/>
                  </a:moveTo>
                  <a:lnTo>
                    <a:pt x="1024178" y="1666903"/>
                  </a:lnTo>
                  <a:lnTo>
                    <a:pt x="1122274" y="1666903"/>
                  </a:lnTo>
                  <a:lnTo>
                    <a:pt x="1122274" y="1601257"/>
                  </a:lnTo>
                  <a:close/>
                  <a:moveTo>
                    <a:pt x="840577" y="1601257"/>
                  </a:moveTo>
                  <a:lnTo>
                    <a:pt x="840577" y="1666903"/>
                  </a:lnTo>
                  <a:lnTo>
                    <a:pt x="938673" y="1666903"/>
                  </a:lnTo>
                  <a:lnTo>
                    <a:pt x="938673" y="1601257"/>
                  </a:lnTo>
                  <a:close/>
                  <a:moveTo>
                    <a:pt x="656977" y="1601257"/>
                  </a:moveTo>
                  <a:lnTo>
                    <a:pt x="656977" y="1666903"/>
                  </a:lnTo>
                  <a:lnTo>
                    <a:pt x="755073" y="1666903"/>
                  </a:lnTo>
                  <a:lnTo>
                    <a:pt x="755073" y="1601257"/>
                  </a:lnTo>
                  <a:close/>
                  <a:moveTo>
                    <a:pt x="1949811" y="1437108"/>
                  </a:moveTo>
                  <a:lnTo>
                    <a:pt x="1949811" y="1502754"/>
                  </a:lnTo>
                  <a:lnTo>
                    <a:pt x="2047907" y="1502754"/>
                  </a:lnTo>
                  <a:lnTo>
                    <a:pt x="2047907" y="1437108"/>
                  </a:lnTo>
                  <a:close/>
                  <a:moveTo>
                    <a:pt x="1766210" y="1437108"/>
                  </a:moveTo>
                  <a:lnTo>
                    <a:pt x="1766210" y="1502754"/>
                  </a:lnTo>
                  <a:lnTo>
                    <a:pt x="1864306" y="1502754"/>
                  </a:lnTo>
                  <a:lnTo>
                    <a:pt x="1864306" y="1437108"/>
                  </a:lnTo>
                  <a:close/>
                  <a:moveTo>
                    <a:pt x="1582610" y="1437108"/>
                  </a:moveTo>
                  <a:lnTo>
                    <a:pt x="1582610" y="1502754"/>
                  </a:lnTo>
                  <a:lnTo>
                    <a:pt x="1680706" y="1502754"/>
                  </a:lnTo>
                  <a:lnTo>
                    <a:pt x="1680706" y="1437108"/>
                  </a:lnTo>
                  <a:close/>
                  <a:moveTo>
                    <a:pt x="1386037" y="1437108"/>
                  </a:moveTo>
                  <a:lnTo>
                    <a:pt x="1386037" y="1502754"/>
                  </a:lnTo>
                  <a:lnTo>
                    <a:pt x="1484133" y="1502754"/>
                  </a:lnTo>
                  <a:lnTo>
                    <a:pt x="1484133" y="1437108"/>
                  </a:lnTo>
                  <a:close/>
                  <a:moveTo>
                    <a:pt x="1202437" y="1437108"/>
                  </a:moveTo>
                  <a:lnTo>
                    <a:pt x="1202437" y="1502754"/>
                  </a:lnTo>
                  <a:lnTo>
                    <a:pt x="1300533" y="1502754"/>
                  </a:lnTo>
                  <a:lnTo>
                    <a:pt x="1300533" y="1437108"/>
                  </a:lnTo>
                  <a:close/>
                  <a:moveTo>
                    <a:pt x="1024178" y="1437108"/>
                  </a:moveTo>
                  <a:lnTo>
                    <a:pt x="1024178" y="1502754"/>
                  </a:lnTo>
                  <a:lnTo>
                    <a:pt x="1122274" y="1502754"/>
                  </a:lnTo>
                  <a:lnTo>
                    <a:pt x="1122274" y="1437108"/>
                  </a:lnTo>
                  <a:close/>
                  <a:moveTo>
                    <a:pt x="840577" y="1437108"/>
                  </a:moveTo>
                  <a:lnTo>
                    <a:pt x="840577" y="1502754"/>
                  </a:lnTo>
                  <a:lnTo>
                    <a:pt x="938673" y="1502754"/>
                  </a:lnTo>
                  <a:lnTo>
                    <a:pt x="938673" y="1437108"/>
                  </a:lnTo>
                  <a:close/>
                  <a:moveTo>
                    <a:pt x="656977" y="1437108"/>
                  </a:moveTo>
                  <a:lnTo>
                    <a:pt x="656977" y="1502754"/>
                  </a:lnTo>
                  <a:lnTo>
                    <a:pt x="755073" y="1502754"/>
                  </a:lnTo>
                  <a:lnTo>
                    <a:pt x="755073" y="1437108"/>
                  </a:lnTo>
                  <a:close/>
                  <a:moveTo>
                    <a:pt x="1037978" y="331011"/>
                  </a:moveTo>
                  <a:lnTo>
                    <a:pt x="1037978" y="465308"/>
                  </a:lnTo>
                  <a:lnTo>
                    <a:pt x="1059098" y="468502"/>
                  </a:lnTo>
                  <a:cubicBezTo>
                    <a:pt x="1105963" y="483078"/>
                    <a:pt x="1143941" y="517827"/>
                    <a:pt x="1162875" y="562591"/>
                  </a:cubicBezTo>
                  <a:lnTo>
                    <a:pt x="1173239" y="613926"/>
                  </a:lnTo>
                  <a:lnTo>
                    <a:pt x="1175942" y="613926"/>
                  </a:lnTo>
                  <a:lnTo>
                    <a:pt x="1175942" y="627317"/>
                  </a:lnTo>
                  <a:lnTo>
                    <a:pt x="1175943" y="627321"/>
                  </a:lnTo>
                  <a:lnTo>
                    <a:pt x="1175942" y="1063497"/>
                  </a:lnTo>
                  <a:lnTo>
                    <a:pt x="1283069" y="1063497"/>
                  </a:lnTo>
                  <a:lnTo>
                    <a:pt x="1283069" y="627216"/>
                  </a:lnTo>
                  <a:cubicBezTo>
                    <a:pt x="1283069" y="558334"/>
                    <a:pt x="1324949" y="499233"/>
                    <a:pt x="1384635" y="473988"/>
                  </a:cubicBezTo>
                  <a:lnTo>
                    <a:pt x="1437863" y="463242"/>
                  </a:lnTo>
                  <a:lnTo>
                    <a:pt x="1437863" y="331011"/>
                  </a:lnTo>
                  <a:close/>
                  <a:moveTo>
                    <a:pt x="785279" y="331011"/>
                  </a:moveTo>
                  <a:lnTo>
                    <a:pt x="785279" y="1063497"/>
                  </a:lnTo>
                  <a:lnTo>
                    <a:pt x="843351" y="1063497"/>
                  </a:lnTo>
                  <a:lnTo>
                    <a:pt x="843351" y="627321"/>
                  </a:lnTo>
                  <a:cubicBezTo>
                    <a:pt x="843351" y="558439"/>
                    <a:pt x="885231" y="499339"/>
                    <a:pt x="944917" y="474094"/>
                  </a:cubicBezTo>
                  <a:lnTo>
                    <a:pt x="996379" y="463704"/>
                  </a:lnTo>
                  <a:lnTo>
                    <a:pt x="996379" y="331011"/>
                  </a:lnTo>
                  <a:close/>
                  <a:moveTo>
                    <a:pt x="683756" y="0"/>
                  </a:moveTo>
                  <a:lnTo>
                    <a:pt x="785279" y="0"/>
                  </a:lnTo>
                  <a:lnTo>
                    <a:pt x="785279" y="1"/>
                  </a:lnTo>
                  <a:lnTo>
                    <a:pt x="785279" y="150699"/>
                  </a:lnTo>
                  <a:lnTo>
                    <a:pt x="785279" y="150703"/>
                  </a:lnTo>
                  <a:lnTo>
                    <a:pt x="785279" y="185573"/>
                  </a:lnTo>
                  <a:lnTo>
                    <a:pt x="785279" y="268612"/>
                  </a:lnTo>
                  <a:lnTo>
                    <a:pt x="1437863" y="268612"/>
                  </a:lnTo>
                  <a:lnTo>
                    <a:pt x="1437863" y="268180"/>
                  </a:lnTo>
                  <a:lnTo>
                    <a:pt x="1479462" y="268180"/>
                  </a:lnTo>
                  <a:lnTo>
                    <a:pt x="1479462" y="466997"/>
                  </a:lnTo>
                  <a:lnTo>
                    <a:pt x="1514095" y="473988"/>
                  </a:lnTo>
                  <a:cubicBezTo>
                    <a:pt x="1558860" y="492922"/>
                    <a:pt x="1593608" y="530900"/>
                    <a:pt x="1608185" y="577765"/>
                  </a:cubicBezTo>
                  <a:lnTo>
                    <a:pt x="1613636" y="613821"/>
                  </a:lnTo>
                  <a:lnTo>
                    <a:pt x="1615660" y="613821"/>
                  </a:lnTo>
                  <a:lnTo>
                    <a:pt x="1615660" y="627210"/>
                  </a:lnTo>
                  <a:lnTo>
                    <a:pt x="1615661" y="627216"/>
                  </a:lnTo>
                  <a:lnTo>
                    <a:pt x="1615660" y="1063497"/>
                  </a:lnTo>
                  <a:lnTo>
                    <a:pt x="2163080" y="1063497"/>
                  </a:lnTo>
                  <a:lnTo>
                    <a:pt x="2163080" y="1184656"/>
                  </a:lnTo>
                  <a:lnTo>
                    <a:pt x="2163080" y="1530190"/>
                  </a:lnTo>
                  <a:lnTo>
                    <a:pt x="2163080" y="2078653"/>
                  </a:lnTo>
                  <a:lnTo>
                    <a:pt x="2163080" y="2082019"/>
                  </a:lnTo>
                  <a:lnTo>
                    <a:pt x="499194" y="2082019"/>
                  </a:lnTo>
                  <a:lnTo>
                    <a:pt x="499105" y="2082019"/>
                  </a:lnTo>
                  <a:lnTo>
                    <a:pt x="421721" y="2082019"/>
                  </a:lnTo>
                  <a:lnTo>
                    <a:pt x="421721" y="1864776"/>
                  </a:lnTo>
                  <a:lnTo>
                    <a:pt x="327071" y="1864776"/>
                  </a:lnTo>
                  <a:lnTo>
                    <a:pt x="327071" y="2082019"/>
                  </a:lnTo>
                  <a:lnTo>
                    <a:pt x="249597" y="2082019"/>
                  </a:lnTo>
                  <a:lnTo>
                    <a:pt x="249597" y="2082018"/>
                  </a:lnTo>
                  <a:lnTo>
                    <a:pt x="163326" y="2082018"/>
                  </a:lnTo>
                  <a:lnTo>
                    <a:pt x="163326" y="1864776"/>
                  </a:lnTo>
                  <a:lnTo>
                    <a:pt x="68676" y="1864776"/>
                  </a:lnTo>
                  <a:lnTo>
                    <a:pt x="68676" y="2082018"/>
                  </a:lnTo>
                  <a:lnTo>
                    <a:pt x="0" y="2082018"/>
                  </a:lnTo>
                  <a:lnTo>
                    <a:pt x="0" y="1070653"/>
                  </a:lnTo>
                  <a:lnTo>
                    <a:pt x="0" y="957871"/>
                  </a:lnTo>
                  <a:lnTo>
                    <a:pt x="0" y="957207"/>
                  </a:lnTo>
                  <a:lnTo>
                    <a:pt x="91842" y="957207"/>
                  </a:lnTo>
                  <a:lnTo>
                    <a:pt x="91842" y="351653"/>
                  </a:lnTo>
                  <a:lnTo>
                    <a:pt x="91841" y="351653"/>
                  </a:lnTo>
                  <a:lnTo>
                    <a:pt x="91841" y="185571"/>
                  </a:lnTo>
                  <a:lnTo>
                    <a:pt x="237438" y="185571"/>
                  </a:lnTo>
                  <a:lnTo>
                    <a:pt x="383036" y="185571"/>
                  </a:lnTo>
                  <a:lnTo>
                    <a:pt x="383037" y="185571"/>
                  </a:lnTo>
                  <a:lnTo>
                    <a:pt x="383037" y="337527"/>
                  </a:lnTo>
                  <a:lnTo>
                    <a:pt x="383038" y="337527"/>
                  </a:lnTo>
                  <a:lnTo>
                    <a:pt x="383038" y="337530"/>
                  </a:lnTo>
                  <a:lnTo>
                    <a:pt x="383038" y="955499"/>
                  </a:lnTo>
                  <a:lnTo>
                    <a:pt x="499194" y="955499"/>
                  </a:lnTo>
                  <a:lnTo>
                    <a:pt x="499194" y="956944"/>
                  </a:lnTo>
                  <a:lnTo>
                    <a:pt x="499194" y="1063497"/>
                  </a:lnTo>
                  <a:lnTo>
                    <a:pt x="591966" y="1063497"/>
                  </a:lnTo>
                  <a:lnTo>
                    <a:pt x="591966" y="185573"/>
                  </a:lnTo>
                  <a:lnTo>
                    <a:pt x="591966" y="150703"/>
                  </a:lnTo>
                  <a:lnTo>
                    <a:pt x="591966" y="1"/>
                  </a:lnTo>
                  <a:lnTo>
                    <a:pt x="683756"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grpSp>
      <p:sp>
        <p:nvSpPr>
          <p:cNvPr id="37" name="Freeform: Shape 36">
            <a:extLst>
              <a:ext uri="{FF2B5EF4-FFF2-40B4-BE49-F238E27FC236}">
                <a16:creationId xmlns:a16="http://schemas.microsoft.com/office/drawing/2014/main" id="{3EF754D1-733D-4023-8E93-A07336970229}"/>
              </a:ext>
            </a:extLst>
          </p:cNvPr>
          <p:cNvSpPr/>
          <p:nvPr/>
        </p:nvSpPr>
        <p:spPr>
          <a:xfrm>
            <a:off x="8353413" y="4735768"/>
            <a:ext cx="790587" cy="581987"/>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2" name="Round Same Side Corner Rectangle 8">
            <a:extLst>
              <a:ext uri="{FF2B5EF4-FFF2-40B4-BE49-F238E27FC236}">
                <a16:creationId xmlns:a16="http://schemas.microsoft.com/office/drawing/2014/main" id="{6536F69C-CD35-9FC3-74CB-95F8D39EEDCA}"/>
              </a:ext>
            </a:extLst>
          </p:cNvPr>
          <p:cNvSpPr/>
          <p:nvPr/>
        </p:nvSpPr>
        <p:spPr>
          <a:xfrm>
            <a:off x="3540530" y="4201281"/>
            <a:ext cx="263414" cy="661867"/>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8" name="Rounded Rectangle 20">
            <a:extLst>
              <a:ext uri="{FF2B5EF4-FFF2-40B4-BE49-F238E27FC236}">
                <a16:creationId xmlns:a16="http://schemas.microsoft.com/office/drawing/2014/main" id="{47AFDB8F-3A8C-8305-4553-B79C476875C5}"/>
              </a:ext>
            </a:extLst>
          </p:cNvPr>
          <p:cNvSpPr>
            <a:spLocks noChangeAspect="1"/>
          </p:cNvSpPr>
          <p:nvPr/>
        </p:nvSpPr>
        <p:spPr>
          <a:xfrm rot="2160000">
            <a:off x="3443323" y="6605912"/>
            <a:ext cx="491028" cy="529812"/>
          </a:xfrm>
          <a:custGeom>
            <a:avLst/>
            <a:gdLst/>
            <a:ahLst/>
            <a:cxnLst/>
            <a:rect l="l" t="t" r="r" b="b"/>
            <a:pathLst>
              <a:path w="2735240" h="2951283">
                <a:moveTo>
                  <a:pt x="945240" y="943134"/>
                </a:moveTo>
                <a:cubicBezTo>
                  <a:pt x="504657" y="1263236"/>
                  <a:pt x="406988" y="1879894"/>
                  <a:pt x="727090" y="2320477"/>
                </a:cubicBezTo>
                <a:cubicBezTo>
                  <a:pt x="1047193" y="2761060"/>
                  <a:pt x="1663850" y="2858729"/>
                  <a:pt x="2104434" y="2538627"/>
                </a:cubicBezTo>
                <a:cubicBezTo>
                  <a:pt x="2545017" y="2218524"/>
                  <a:pt x="2642686" y="1601867"/>
                  <a:pt x="2322584" y="1161283"/>
                </a:cubicBezTo>
                <a:cubicBezTo>
                  <a:pt x="2003839" y="722570"/>
                  <a:pt x="1391052" y="623866"/>
                  <a:pt x="951049" y="939346"/>
                </a:cubicBezTo>
                <a:lnTo>
                  <a:pt x="1557721" y="1618250"/>
                </a:lnTo>
                <a:cubicBezTo>
                  <a:pt x="1596798" y="1621348"/>
                  <a:pt x="1633874" y="1641400"/>
                  <a:pt x="1658719" y="1675596"/>
                </a:cubicBezTo>
                <a:cubicBezTo>
                  <a:pt x="1705470" y="1739944"/>
                  <a:pt x="1691206" y="1830007"/>
                  <a:pt x="1626858" y="1876758"/>
                </a:cubicBezTo>
                <a:cubicBezTo>
                  <a:pt x="1562511" y="1923509"/>
                  <a:pt x="1472448" y="1909245"/>
                  <a:pt x="1425696" y="1844897"/>
                </a:cubicBezTo>
                <a:cubicBezTo>
                  <a:pt x="1398776" y="1807844"/>
                  <a:pt x="1392087" y="1762265"/>
                  <a:pt x="1405709" y="1721944"/>
                </a:cubicBezTo>
                <a:lnTo>
                  <a:pt x="950242" y="939871"/>
                </a:lnTo>
                <a:cubicBezTo>
                  <a:pt x="948462" y="940800"/>
                  <a:pt x="946850" y="941964"/>
                  <a:pt x="945240" y="943134"/>
                </a:cubicBezTo>
                <a:close/>
                <a:moveTo>
                  <a:pt x="390013" y="178929"/>
                </a:moveTo>
                <a:cubicBezTo>
                  <a:pt x="223423" y="299964"/>
                  <a:pt x="186493" y="533130"/>
                  <a:pt x="307528" y="699721"/>
                </a:cubicBezTo>
                <a:cubicBezTo>
                  <a:pt x="392822" y="817118"/>
                  <a:pt x="533802" y="870124"/>
                  <a:pt x="667672" y="847235"/>
                </a:cubicBezTo>
                <a:lnTo>
                  <a:pt x="556452" y="694153"/>
                </a:lnTo>
                <a:lnTo>
                  <a:pt x="528500" y="714461"/>
                </a:lnTo>
                <a:cubicBezTo>
                  <a:pt x="498835" y="736014"/>
                  <a:pt x="457314" y="729437"/>
                  <a:pt x="435761" y="699772"/>
                </a:cubicBezTo>
                <a:lnTo>
                  <a:pt x="341779" y="570418"/>
                </a:lnTo>
                <a:cubicBezTo>
                  <a:pt x="320226" y="540753"/>
                  <a:pt x="326803" y="499231"/>
                  <a:pt x="356468" y="477679"/>
                </a:cubicBezTo>
                <a:lnTo>
                  <a:pt x="684509" y="239343"/>
                </a:lnTo>
                <a:cubicBezTo>
                  <a:pt x="714174" y="217790"/>
                  <a:pt x="755695" y="224366"/>
                  <a:pt x="777248" y="254031"/>
                </a:cubicBezTo>
                <a:lnTo>
                  <a:pt x="871230" y="383386"/>
                </a:lnTo>
                <a:cubicBezTo>
                  <a:pt x="892782" y="413051"/>
                  <a:pt x="886206" y="454572"/>
                  <a:pt x="856541" y="476125"/>
                </a:cubicBezTo>
                <a:lnTo>
                  <a:pt x="828590" y="496433"/>
                </a:lnTo>
                <a:lnTo>
                  <a:pt x="939810" y="649514"/>
                </a:lnTo>
                <a:cubicBezTo>
                  <a:pt x="1002947" y="529270"/>
                  <a:pt x="996100" y="378811"/>
                  <a:pt x="910806" y="261414"/>
                </a:cubicBezTo>
                <a:cubicBezTo>
                  <a:pt x="789771" y="94824"/>
                  <a:pt x="556604" y="57894"/>
                  <a:pt x="390013" y="178929"/>
                </a:cubicBezTo>
                <a:close/>
                <a:moveTo>
                  <a:pt x="326716" y="91807"/>
                </a:moveTo>
                <a:cubicBezTo>
                  <a:pt x="541423" y="-64186"/>
                  <a:pt x="841934" y="-16590"/>
                  <a:pt x="997927" y="198117"/>
                </a:cubicBezTo>
                <a:cubicBezTo>
                  <a:pt x="1090326" y="325293"/>
                  <a:pt x="1111296" y="482575"/>
                  <a:pt x="1067359" y="621566"/>
                </a:cubicBezTo>
                <a:cubicBezTo>
                  <a:pt x="1125087" y="596400"/>
                  <a:pt x="1184605" y="577365"/>
                  <a:pt x="1244892" y="563339"/>
                </a:cubicBezTo>
                <a:lnTo>
                  <a:pt x="1244892" y="425809"/>
                </a:lnTo>
                <a:lnTo>
                  <a:pt x="1238396" y="425809"/>
                </a:lnTo>
                <a:cubicBezTo>
                  <a:pt x="1203300" y="425809"/>
                  <a:pt x="1174849" y="397358"/>
                  <a:pt x="1174849" y="362262"/>
                </a:cubicBezTo>
                <a:lnTo>
                  <a:pt x="1174849" y="209229"/>
                </a:lnTo>
                <a:cubicBezTo>
                  <a:pt x="1174849" y="191681"/>
                  <a:pt x="1181962" y="175794"/>
                  <a:pt x="1193462" y="164294"/>
                </a:cubicBezTo>
                <a:cubicBezTo>
                  <a:pt x="1204961" y="152795"/>
                  <a:pt x="1220848" y="145682"/>
                  <a:pt x="1238396" y="145682"/>
                </a:cubicBezTo>
                <a:lnTo>
                  <a:pt x="1484804" y="145682"/>
                </a:lnTo>
                <a:cubicBezTo>
                  <a:pt x="1519900" y="145682"/>
                  <a:pt x="1548351" y="174133"/>
                  <a:pt x="1548351" y="209229"/>
                </a:cubicBezTo>
                <a:lnTo>
                  <a:pt x="1548351" y="362262"/>
                </a:lnTo>
                <a:cubicBezTo>
                  <a:pt x="1548351" y="397358"/>
                  <a:pt x="1519900" y="425809"/>
                  <a:pt x="1484804" y="425809"/>
                </a:cubicBezTo>
                <a:lnTo>
                  <a:pt x="1478305" y="425809"/>
                </a:lnTo>
                <a:lnTo>
                  <a:pt x="1478305" y="531522"/>
                </a:lnTo>
                <a:cubicBezTo>
                  <a:pt x="1867969" y="516696"/>
                  <a:pt x="2257580" y="690299"/>
                  <a:pt x="2504004" y="1029474"/>
                </a:cubicBezTo>
                <a:cubicBezTo>
                  <a:pt x="2896903" y="1570253"/>
                  <a:pt x="2777023" y="2327148"/>
                  <a:pt x="2236244" y="2720047"/>
                </a:cubicBezTo>
                <a:cubicBezTo>
                  <a:pt x="1695464" y="3112946"/>
                  <a:pt x="938569" y="2993066"/>
                  <a:pt x="545670" y="2452287"/>
                </a:cubicBezTo>
                <a:cubicBezTo>
                  <a:pt x="302842" y="2118063"/>
                  <a:pt x="255883" y="1701289"/>
                  <a:pt x="383624" y="1339097"/>
                </a:cubicBezTo>
                <a:lnTo>
                  <a:pt x="271337" y="1301981"/>
                </a:lnTo>
                <a:lnTo>
                  <a:pt x="269200" y="1308446"/>
                </a:lnTo>
                <a:cubicBezTo>
                  <a:pt x="258184" y="1341768"/>
                  <a:pt x="222242" y="1359852"/>
                  <a:pt x="188919" y="1348836"/>
                </a:cubicBezTo>
                <a:lnTo>
                  <a:pt x="43619" y="1300805"/>
                </a:lnTo>
                <a:cubicBezTo>
                  <a:pt x="10297" y="1289790"/>
                  <a:pt x="-7787" y="1253847"/>
                  <a:pt x="3228" y="1220525"/>
                </a:cubicBezTo>
                <a:lnTo>
                  <a:pt x="80565" y="986568"/>
                </a:lnTo>
                <a:cubicBezTo>
                  <a:pt x="86073" y="969906"/>
                  <a:pt x="97812" y="957056"/>
                  <a:pt x="112340" y="949746"/>
                </a:cubicBezTo>
                <a:cubicBezTo>
                  <a:pt x="126869" y="942436"/>
                  <a:pt x="144185" y="940669"/>
                  <a:pt x="160847" y="946177"/>
                </a:cubicBezTo>
                <a:lnTo>
                  <a:pt x="306147" y="994208"/>
                </a:lnTo>
                <a:cubicBezTo>
                  <a:pt x="339468" y="1005223"/>
                  <a:pt x="357552" y="1041166"/>
                  <a:pt x="346537" y="1074488"/>
                </a:cubicBezTo>
                <a:lnTo>
                  <a:pt x="344596" y="1080361"/>
                </a:lnTo>
                <a:lnTo>
                  <a:pt x="482601" y="1125980"/>
                </a:lnTo>
                <a:cubicBezTo>
                  <a:pt x="516519" y="1067404"/>
                  <a:pt x="556040" y="1011588"/>
                  <a:pt x="601675" y="959905"/>
                </a:cubicBezTo>
                <a:cubicBezTo>
                  <a:pt x="455910" y="958740"/>
                  <a:pt x="312806" y="890195"/>
                  <a:pt x="220407" y="763018"/>
                </a:cubicBezTo>
                <a:cubicBezTo>
                  <a:pt x="64413" y="548311"/>
                  <a:pt x="112009" y="247801"/>
                  <a:pt x="326716" y="9180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9" name="Rectangle 30">
            <a:extLst>
              <a:ext uri="{FF2B5EF4-FFF2-40B4-BE49-F238E27FC236}">
                <a16:creationId xmlns:a16="http://schemas.microsoft.com/office/drawing/2014/main" id="{B40F564F-C266-6E33-D323-32A5EEB4F614}"/>
              </a:ext>
            </a:extLst>
          </p:cNvPr>
          <p:cNvSpPr/>
          <p:nvPr/>
        </p:nvSpPr>
        <p:spPr>
          <a:xfrm>
            <a:off x="14326956" y="6557625"/>
            <a:ext cx="586980" cy="637710"/>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0" name="Oval 21">
            <a:extLst>
              <a:ext uri="{FF2B5EF4-FFF2-40B4-BE49-F238E27FC236}">
                <a16:creationId xmlns:a16="http://schemas.microsoft.com/office/drawing/2014/main" id="{F48D942A-D9EF-4F8E-2709-6130D9E4AFC4}"/>
              </a:ext>
            </a:extLst>
          </p:cNvPr>
          <p:cNvSpPr>
            <a:spLocks noChangeAspect="1"/>
          </p:cNvSpPr>
          <p:nvPr/>
        </p:nvSpPr>
        <p:spPr>
          <a:xfrm>
            <a:off x="14315153" y="4243841"/>
            <a:ext cx="610585" cy="61568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3952576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TotalTime>
  <Words>1726</Words>
  <Application>Microsoft Office PowerPoint</Application>
  <PresentationFormat>Custom</PresentationFormat>
  <Paragraphs>281</Paragraphs>
  <Slides>39</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Oswald Bold Italics</vt:lpstr>
      <vt:lpstr>DM Sans Bold</vt:lpstr>
      <vt:lpstr>Montserrat Classic Bold</vt:lpstr>
      <vt:lpstr>DM Sans</vt:lpstr>
      <vt:lpstr>DM Sans Italics</vt:lpstr>
      <vt:lpstr>Oswald Bold</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dc:title>
  <dc:creator>Tahir Imtiaz</dc:creator>
  <cp:lastModifiedBy>Tahir Imtiaz</cp:lastModifiedBy>
  <cp:revision>3</cp:revision>
  <dcterms:created xsi:type="dcterms:W3CDTF">2006-08-16T00:00:00Z</dcterms:created>
  <dcterms:modified xsi:type="dcterms:W3CDTF">2024-06-09T16:03:25Z</dcterms:modified>
  <dc:identifier>DAGHokTkOzk</dc:identifier>
</cp:coreProperties>
</file>